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653" r:id="rId2"/>
  </p:sldMasterIdLst>
  <p:notesMasterIdLst>
    <p:notesMasterId r:id="rId35"/>
  </p:notesMasterIdLst>
  <p:sldIdLst>
    <p:sldId id="256" r:id="rId3"/>
    <p:sldId id="257" r:id="rId4"/>
    <p:sldId id="265" r:id="rId5"/>
    <p:sldId id="284" r:id="rId6"/>
    <p:sldId id="259" r:id="rId7"/>
    <p:sldId id="282" r:id="rId8"/>
    <p:sldId id="283" r:id="rId9"/>
    <p:sldId id="267" r:id="rId10"/>
    <p:sldId id="268" r:id="rId11"/>
    <p:sldId id="266" r:id="rId12"/>
    <p:sldId id="269" r:id="rId13"/>
    <p:sldId id="286" r:id="rId14"/>
    <p:sldId id="287" r:id="rId15"/>
    <p:sldId id="288" r:id="rId16"/>
    <p:sldId id="289" r:id="rId17"/>
    <p:sldId id="290" r:id="rId18"/>
    <p:sldId id="291" r:id="rId19"/>
    <p:sldId id="292" r:id="rId20"/>
    <p:sldId id="293" r:id="rId21"/>
    <p:sldId id="294" r:id="rId22"/>
    <p:sldId id="295" r:id="rId23"/>
    <p:sldId id="296" r:id="rId24"/>
    <p:sldId id="297" r:id="rId25"/>
    <p:sldId id="303" r:id="rId26"/>
    <p:sldId id="300" r:id="rId27"/>
    <p:sldId id="301" r:id="rId28"/>
    <p:sldId id="302" r:id="rId29"/>
    <p:sldId id="304" r:id="rId30"/>
    <p:sldId id="305" r:id="rId31"/>
    <p:sldId id="306" r:id="rId32"/>
    <p:sldId id="307" r:id="rId33"/>
    <p:sldId id="309"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79" autoAdjust="0"/>
    <p:restoredTop sz="98865" autoAdjust="0"/>
  </p:normalViewPr>
  <p:slideViewPr>
    <p:cSldViewPr>
      <p:cViewPr varScale="1">
        <p:scale>
          <a:sx n="78" d="100"/>
          <a:sy n="78" d="100"/>
        </p:scale>
        <p:origin x="-888"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7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4C4C32-A06E-44ED-A409-20E3C717594D}" type="datetimeFigureOut">
              <a:rPr lang="en-US" smtClean="0"/>
              <a:pPr/>
              <a:t>6/15/2010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0FFA8D-9C26-4AEB-B612-8C710F9B6D5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74FA7D-5287-4DBA-BD06-AC7FA42D116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B73DE5-1D01-434B-B860-51322AD96D7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DD63DD5-831E-4B49-AF74-EA4B29E00C6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FD93032-CE52-4CC8-8B4E-2A290EB0CDE3}"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905000"/>
            <a:ext cx="8229600" cy="42211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D30AE4-5F55-4706-B005-A4B65AFDEA67}"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4F413FD-0F93-476B-BECF-44FBC72B2CC2}"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2976D24A-E6BB-47E9-B6DA-AB80E06F5992}"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C8F0C316-4185-48AF-B3C9-193D5A5DE7EE}"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527455D9-BE9D-4079-99A9-CBB31FD1FE2A}"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787968A2-CCCE-4F1D-A25D-114F9588C95F}"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D8370362-BB6E-4287-AE12-A898A911183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E44CF83-ABA2-4D03-9BEB-BCD69F47F3BC}"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23F8DF9-BEBF-4B04-BD62-7B3EBDC86BB1}"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16AF813-C8EA-4782-A2A4-24A407A7EAA9}"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9327EC4-81F4-4470-9338-E6FF1F53946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D98F58D-F4E5-40C3-84F6-5215CBC3CEE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B0566478-0DDE-4BB2-9FDC-6601BF447EC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96E0B239-FA92-426A-BF8B-5E02A3EE767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263C5AFE-3622-4D7B-B7CD-1BFDCC566E4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5A6FAA55-E214-4CC5-B919-79EF704C12C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BBBC9FCB-474C-467B-8D3D-8F8212743A2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DD531559-1F87-4637-8F7B-7A66F1E981B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147" name="Picture 8" descr="Microsoft_2007__TXT_02.pn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457200" y="2286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6149" name="Text Placeholder 2"/>
          <p:cNvSpPr>
            <a:spLocks noGrp="1"/>
          </p:cNvSpPr>
          <p:nvPr>
            <p:ph type="body" idx="1"/>
          </p:nvPr>
        </p:nvSpPr>
        <p:spPr bwMode="auto">
          <a:xfrm>
            <a:off x="457200" y="1676400"/>
            <a:ext cx="8229600" cy="444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E6E414C-1B87-4792-B3A6-DA04E429070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hdr="0" ftr="0" dt="0"/>
  <p:txStyles>
    <p:titleStyle>
      <a:lvl1pPr algn="ctr" rtl="0" fontAlgn="base">
        <a:spcBef>
          <a:spcPct val="0"/>
        </a:spcBef>
        <a:spcAft>
          <a:spcPct val="0"/>
        </a:spcAft>
        <a:defRPr sz="4400" b="1">
          <a:solidFill>
            <a:schemeClr val="bg1"/>
          </a:solidFill>
          <a:latin typeface="+mj-lt"/>
          <a:ea typeface="+mj-ea"/>
          <a:cs typeface="+mj-cs"/>
        </a:defRPr>
      </a:lvl1pPr>
      <a:lvl2pPr algn="ctr" rtl="0" fontAlgn="base">
        <a:spcBef>
          <a:spcPct val="0"/>
        </a:spcBef>
        <a:spcAft>
          <a:spcPct val="0"/>
        </a:spcAft>
        <a:defRPr sz="4400" b="1">
          <a:solidFill>
            <a:schemeClr val="bg1"/>
          </a:solidFill>
          <a:latin typeface="Calibri" pitchFamily="34" charset="0"/>
        </a:defRPr>
      </a:lvl2pPr>
      <a:lvl3pPr algn="ctr" rtl="0" fontAlgn="base">
        <a:spcBef>
          <a:spcPct val="0"/>
        </a:spcBef>
        <a:spcAft>
          <a:spcPct val="0"/>
        </a:spcAft>
        <a:defRPr sz="4400" b="1">
          <a:solidFill>
            <a:schemeClr val="bg1"/>
          </a:solidFill>
          <a:latin typeface="Calibri" pitchFamily="34" charset="0"/>
        </a:defRPr>
      </a:lvl3pPr>
      <a:lvl4pPr algn="ctr" rtl="0" fontAlgn="base">
        <a:spcBef>
          <a:spcPct val="0"/>
        </a:spcBef>
        <a:spcAft>
          <a:spcPct val="0"/>
        </a:spcAft>
        <a:defRPr sz="4400" b="1">
          <a:solidFill>
            <a:schemeClr val="bg1"/>
          </a:solidFill>
          <a:latin typeface="Calibri" pitchFamily="34" charset="0"/>
        </a:defRPr>
      </a:lvl4pPr>
      <a:lvl5pPr algn="ctr" rtl="0" fontAlgn="base">
        <a:spcBef>
          <a:spcPct val="0"/>
        </a:spcBef>
        <a:spcAft>
          <a:spcPct val="0"/>
        </a:spcAft>
        <a:defRPr sz="4400" b="1">
          <a:solidFill>
            <a:schemeClr val="bg1"/>
          </a:solidFill>
          <a:latin typeface="Calibri" pitchFamily="34" charset="0"/>
        </a:defRPr>
      </a:lvl5pPr>
      <a:lvl6pPr marL="457200" algn="ctr" rtl="0" fontAlgn="base">
        <a:spcBef>
          <a:spcPct val="0"/>
        </a:spcBef>
        <a:spcAft>
          <a:spcPct val="0"/>
        </a:spcAft>
        <a:defRPr sz="4400" b="1">
          <a:solidFill>
            <a:schemeClr val="bg1"/>
          </a:solidFill>
          <a:latin typeface="Calibri" pitchFamily="34" charset="0"/>
        </a:defRPr>
      </a:lvl6pPr>
      <a:lvl7pPr marL="914400" algn="ctr" rtl="0" fontAlgn="base">
        <a:spcBef>
          <a:spcPct val="0"/>
        </a:spcBef>
        <a:spcAft>
          <a:spcPct val="0"/>
        </a:spcAft>
        <a:defRPr sz="4400" b="1">
          <a:solidFill>
            <a:schemeClr val="bg1"/>
          </a:solidFill>
          <a:latin typeface="Calibri" pitchFamily="34" charset="0"/>
        </a:defRPr>
      </a:lvl7pPr>
      <a:lvl8pPr marL="1371600" algn="ctr" rtl="0" fontAlgn="base">
        <a:spcBef>
          <a:spcPct val="0"/>
        </a:spcBef>
        <a:spcAft>
          <a:spcPct val="0"/>
        </a:spcAft>
        <a:defRPr sz="4400" b="1">
          <a:solidFill>
            <a:schemeClr val="bg1"/>
          </a:solidFill>
          <a:latin typeface="Calibri" pitchFamily="34" charset="0"/>
        </a:defRPr>
      </a:lvl8pPr>
      <a:lvl9pPr marL="1828800" algn="ctr" rtl="0" fontAlgn="base">
        <a:spcBef>
          <a:spcPct val="0"/>
        </a:spcBef>
        <a:spcAft>
          <a:spcPct val="0"/>
        </a:spcAft>
        <a:defRPr sz="4400" b="1">
          <a:solidFill>
            <a:schemeClr val="bg1"/>
          </a:solidFill>
          <a:latin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a:solidFill>
            <a:schemeClr val="tx1"/>
          </a:solidFill>
          <a:latin typeface="+mn-lt"/>
        </a:defRPr>
      </a:lvl2pPr>
      <a:lvl3pPr marL="1143000" indent="-228600" algn="l" rtl="0" fontAlgn="base">
        <a:spcBef>
          <a:spcPct val="20000"/>
        </a:spcBef>
        <a:spcAft>
          <a:spcPct val="0"/>
        </a:spcAft>
        <a:buFont typeface="Arial" charset="0"/>
        <a:buChar char="•"/>
        <a:defRPr sz="2400">
          <a:solidFill>
            <a:schemeClr val="tx1"/>
          </a:solidFill>
          <a:latin typeface="+mn-lt"/>
        </a:defRPr>
      </a:lvl3pPr>
      <a:lvl4pPr marL="1600200" indent="-228600" algn="l" rtl="0" fontAlgn="base">
        <a:spcBef>
          <a:spcPct val="20000"/>
        </a:spcBef>
        <a:spcAft>
          <a:spcPct val="0"/>
        </a:spcAft>
        <a:buFont typeface="Arial" charset="0"/>
        <a:buChar char="–"/>
        <a:defRPr sz="2000">
          <a:solidFill>
            <a:schemeClr val="tx1"/>
          </a:solidFill>
          <a:latin typeface="+mn-lt"/>
        </a:defRPr>
      </a:lvl4pPr>
      <a:lvl5pPr marL="2057400" indent="-228600" algn="l" rtl="0" fontAlgn="base">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7"/>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219" name="Picture 8" descr="PPP_SGLOB_TLE_Western_Hemishpere.pn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457200" y="2286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9221" name="Text Placeholder 2"/>
          <p:cNvSpPr>
            <a:spLocks noGrp="1"/>
          </p:cNvSpPr>
          <p:nvPr>
            <p:ph type="body" idx="1"/>
          </p:nvPr>
        </p:nvSpPr>
        <p:spPr bwMode="auto">
          <a:xfrm>
            <a:off x="457200" y="1676400"/>
            <a:ext cx="8229600" cy="44497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fontAlgn="auto">
              <a:spcBef>
                <a:spcPts val="0"/>
              </a:spcBef>
              <a:spcAft>
                <a:spcPts val="0"/>
              </a:spcAft>
              <a:defRPr sz="1200">
                <a:solidFill>
                  <a:schemeClr val="tx1">
                    <a:tint val="75000"/>
                  </a:schemeClr>
                </a:solidFill>
                <a:latin typeface="+mn-lt"/>
              </a:defRPr>
            </a:lvl1pPr>
          </a:lstStyle>
          <a:p>
            <a:pPr>
              <a:defRPr/>
            </a:pPr>
            <a:endParaRPr lang="en-US"/>
          </a:p>
        </p:txBody>
      </p:sp>
      <p:sp>
        <p:nvSpPr>
          <p:cNvPr id="1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947FBEB-FAFF-4867-9A37-67BE1C7B959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ftr="0" dt="0"/>
  <p:txStyles>
    <p:titleStyle>
      <a:lvl1pPr algn="ctr" rtl="0" fontAlgn="base">
        <a:spcBef>
          <a:spcPct val="0"/>
        </a:spcBef>
        <a:spcAft>
          <a:spcPct val="0"/>
        </a:spcAft>
        <a:defRPr sz="4400" b="1">
          <a:solidFill>
            <a:schemeClr val="bg1"/>
          </a:solidFill>
          <a:latin typeface="+mj-lt"/>
          <a:ea typeface="+mj-ea"/>
          <a:cs typeface="+mj-cs"/>
        </a:defRPr>
      </a:lvl1pPr>
      <a:lvl2pPr algn="ctr" rtl="0" fontAlgn="base">
        <a:spcBef>
          <a:spcPct val="0"/>
        </a:spcBef>
        <a:spcAft>
          <a:spcPct val="0"/>
        </a:spcAft>
        <a:defRPr sz="4400" b="1">
          <a:solidFill>
            <a:schemeClr val="bg1"/>
          </a:solidFill>
          <a:latin typeface="Calibri" pitchFamily="34" charset="0"/>
        </a:defRPr>
      </a:lvl2pPr>
      <a:lvl3pPr algn="ctr" rtl="0" fontAlgn="base">
        <a:spcBef>
          <a:spcPct val="0"/>
        </a:spcBef>
        <a:spcAft>
          <a:spcPct val="0"/>
        </a:spcAft>
        <a:defRPr sz="4400" b="1">
          <a:solidFill>
            <a:schemeClr val="bg1"/>
          </a:solidFill>
          <a:latin typeface="Calibri" pitchFamily="34" charset="0"/>
        </a:defRPr>
      </a:lvl3pPr>
      <a:lvl4pPr algn="ctr" rtl="0" fontAlgn="base">
        <a:spcBef>
          <a:spcPct val="0"/>
        </a:spcBef>
        <a:spcAft>
          <a:spcPct val="0"/>
        </a:spcAft>
        <a:defRPr sz="4400" b="1">
          <a:solidFill>
            <a:schemeClr val="bg1"/>
          </a:solidFill>
          <a:latin typeface="Calibri" pitchFamily="34" charset="0"/>
        </a:defRPr>
      </a:lvl4pPr>
      <a:lvl5pPr algn="ctr" rtl="0" fontAlgn="base">
        <a:spcBef>
          <a:spcPct val="0"/>
        </a:spcBef>
        <a:spcAft>
          <a:spcPct val="0"/>
        </a:spcAft>
        <a:defRPr sz="4400" b="1">
          <a:solidFill>
            <a:schemeClr val="bg1"/>
          </a:solidFill>
          <a:latin typeface="Calibri" pitchFamily="34" charset="0"/>
        </a:defRPr>
      </a:lvl5pPr>
      <a:lvl6pPr marL="457200" algn="ctr" rtl="0" fontAlgn="base">
        <a:spcBef>
          <a:spcPct val="0"/>
        </a:spcBef>
        <a:spcAft>
          <a:spcPct val="0"/>
        </a:spcAft>
        <a:defRPr sz="4400" b="1">
          <a:solidFill>
            <a:schemeClr val="bg1"/>
          </a:solidFill>
          <a:latin typeface="Calibri" pitchFamily="34" charset="0"/>
        </a:defRPr>
      </a:lvl6pPr>
      <a:lvl7pPr marL="914400" algn="ctr" rtl="0" fontAlgn="base">
        <a:spcBef>
          <a:spcPct val="0"/>
        </a:spcBef>
        <a:spcAft>
          <a:spcPct val="0"/>
        </a:spcAft>
        <a:defRPr sz="4400" b="1">
          <a:solidFill>
            <a:schemeClr val="bg1"/>
          </a:solidFill>
          <a:latin typeface="Calibri" pitchFamily="34" charset="0"/>
        </a:defRPr>
      </a:lvl7pPr>
      <a:lvl8pPr marL="1371600" algn="ctr" rtl="0" fontAlgn="base">
        <a:spcBef>
          <a:spcPct val="0"/>
        </a:spcBef>
        <a:spcAft>
          <a:spcPct val="0"/>
        </a:spcAft>
        <a:defRPr sz="4400" b="1">
          <a:solidFill>
            <a:schemeClr val="bg1"/>
          </a:solidFill>
          <a:latin typeface="Calibri" pitchFamily="34" charset="0"/>
        </a:defRPr>
      </a:lvl8pPr>
      <a:lvl9pPr marL="1828800" algn="ctr" rtl="0" fontAlgn="base">
        <a:spcBef>
          <a:spcPct val="0"/>
        </a:spcBef>
        <a:spcAft>
          <a:spcPct val="0"/>
        </a:spcAft>
        <a:defRPr sz="4400" b="1">
          <a:solidFill>
            <a:schemeClr val="bg1"/>
          </a:solidFill>
          <a:latin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a:solidFill>
            <a:schemeClr val="tx1"/>
          </a:solidFill>
          <a:latin typeface="+mn-lt"/>
        </a:defRPr>
      </a:lvl2pPr>
      <a:lvl3pPr marL="1143000" indent="-228600" algn="l" rtl="0" fontAlgn="base">
        <a:spcBef>
          <a:spcPct val="20000"/>
        </a:spcBef>
        <a:spcAft>
          <a:spcPct val="0"/>
        </a:spcAft>
        <a:buFont typeface="Arial" charset="0"/>
        <a:buChar char="•"/>
        <a:defRPr sz="2400">
          <a:solidFill>
            <a:schemeClr val="tx1"/>
          </a:solidFill>
          <a:latin typeface="+mn-lt"/>
        </a:defRPr>
      </a:lvl3pPr>
      <a:lvl4pPr marL="1600200" indent="-228600" algn="l" rtl="0" fontAlgn="base">
        <a:spcBef>
          <a:spcPct val="20000"/>
        </a:spcBef>
        <a:spcAft>
          <a:spcPct val="0"/>
        </a:spcAft>
        <a:buFont typeface="Arial" charset="0"/>
        <a:buChar char="–"/>
        <a:defRPr sz="2000">
          <a:solidFill>
            <a:schemeClr val="tx1"/>
          </a:solidFill>
          <a:latin typeface="+mn-lt"/>
        </a:defRPr>
      </a:lvl4pPr>
      <a:lvl5pPr marL="2057400" indent="-228600" algn="l" rtl="0" fontAlgn="base">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685800" y="1981201"/>
            <a:ext cx="7772400" cy="1619250"/>
          </a:xfrm>
        </p:spPr>
        <p:txBody>
          <a:bodyPr>
            <a:noAutofit/>
          </a:bodyPr>
          <a:lstStyle/>
          <a:p>
            <a:r>
              <a:rPr lang="en-US" sz="3600" dirty="0" smtClean="0"/>
              <a:t>Common Remediation Enumeration &amp; Extended Remediation Information:</a:t>
            </a:r>
            <a:br>
              <a:rPr lang="en-US" sz="3600" dirty="0" smtClean="0"/>
            </a:br>
            <a:r>
              <a:rPr lang="en-US" sz="3600" dirty="0" smtClean="0"/>
              <a:t>Technical Issues</a:t>
            </a:r>
            <a:endParaRPr lang="en-US" sz="3600" dirty="0"/>
          </a:p>
        </p:txBody>
      </p:sp>
      <p:sp>
        <p:nvSpPr>
          <p:cNvPr id="7" name="Subtitle 6"/>
          <p:cNvSpPr>
            <a:spLocks noGrp="1"/>
          </p:cNvSpPr>
          <p:nvPr>
            <p:ph type="subTitle" idx="1"/>
          </p:nvPr>
        </p:nvSpPr>
        <p:spPr/>
        <p:txBody>
          <a:bodyPr/>
          <a:lstStyle/>
          <a:p>
            <a:endParaRPr lang="en-US" sz="2800" dirty="0" smtClean="0">
              <a:solidFill>
                <a:schemeClr val="bg1"/>
              </a:solidFill>
              <a:latin typeface="+mj-lt"/>
            </a:endParaRPr>
          </a:p>
          <a:p>
            <a:r>
              <a:rPr lang="en-US" sz="2800" dirty="0" smtClean="0">
                <a:solidFill>
                  <a:schemeClr val="bg1"/>
                </a:solidFill>
                <a:latin typeface="+mj-lt"/>
              </a:rPr>
              <a:t>Matthew N. Wojcik</a:t>
            </a:r>
          </a:p>
          <a:p>
            <a:r>
              <a:rPr lang="en-US" sz="2800" dirty="0" smtClean="0">
                <a:solidFill>
                  <a:schemeClr val="bg1"/>
                </a:solidFill>
                <a:latin typeface="+mj-lt"/>
              </a:rPr>
              <a:t>June 15, 2010</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 Entry Example</a:t>
            </a:r>
            <a:endParaRPr lang="en-US" dirty="0"/>
          </a:p>
        </p:txBody>
      </p:sp>
      <p:graphicFrame>
        <p:nvGraphicFramePr>
          <p:cNvPr id="6" name="Content Placeholder 5"/>
          <p:cNvGraphicFramePr>
            <a:graphicFrameLocks/>
          </p:cNvGraphicFramePr>
          <p:nvPr/>
        </p:nvGraphicFramePr>
        <p:xfrm>
          <a:off x="381000" y="1524000"/>
          <a:ext cx="8382000" cy="4989630"/>
        </p:xfrm>
        <a:graphic>
          <a:graphicData uri="http://schemas.openxmlformats.org/drawingml/2006/table">
            <a:tbl>
              <a:tblPr bandRow="1">
                <a:tableStyleId>{D7AC3CCA-C797-4891-BE02-D94E43425B78}</a:tableStyleId>
              </a:tblPr>
              <a:tblGrid>
                <a:gridCol w="2514600"/>
                <a:gridCol w="5867400"/>
              </a:tblGrid>
              <a:tr h="386148">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2000" dirty="0" smtClean="0"/>
                        <a:t>ID</a:t>
                      </a:r>
                      <a:endParaRPr lang="en-US" sz="2000" dirty="0"/>
                    </a:p>
                  </a:txBody>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2000" dirty="0" smtClean="0"/>
                        <a:t>cre:org.example.cre:513</a:t>
                      </a:r>
                      <a:endParaRPr lang="en-US" sz="2000" dirty="0"/>
                    </a:p>
                  </a:txBody>
                  <a:tcPr/>
                </a:tc>
              </a:tr>
              <a:tr h="539550">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2000" dirty="0" smtClean="0"/>
                        <a:t>DESCRIPTION</a:t>
                      </a:r>
                      <a:endParaRPr lang="en-US" sz="2000" dirty="0"/>
                    </a:p>
                  </a:txBody>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Install patch 'WindowsXP-KB971486-x86-ENU.exe'.</a:t>
                      </a:r>
                      <a:endParaRPr lang="en-US" sz="2000" dirty="0"/>
                    </a:p>
                  </a:txBody>
                  <a:tcPr/>
                </a:tc>
              </a:tr>
              <a:tr h="1002033">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algn="l" defTabSz="914400" rtl="0" eaLnBrk="1" latinLnBrk="0" hangingPunct="1"/>
                      <a:r>
                        <a:rPr lang="en-US" sz="1600" kern="1200" dirty="0" smtClean="0">
                          <a:solidFill>
                            <a:schemeClr val="dk1"/>
                          </a:solidFill>
                          <a:latin typeface="Calibri"/>
                          <a:ea typeface="+mn-ea"/>
                          <a:cs typeface="+mn-cs"/>
                        </a:rPr>
                        <a:t>PLATFORMS</a:t>
                      </a:r>
                      <a:endParaRPr lang="en-US" sz="1600" kern="1200" dirty="0">
                        <a:solidFill>
                          <a:schemeClr val="dk1"/>
                        </a:solidFill>
                        <a:latin typeface="Calibri"/>
                        <a:ea typeface="+mn-ea"/>
                        <a:cs typeface="+mn-cs"/>
                      </a:endParaRPr>
                    </a:p>
                  </a:txBody>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cpe</a:t>
                      </a:r>
                      <a:r>
                        <a:rPr lang="en-US" sz="1600" dirty="0" smtClean="0"/>
                        <a:t>:/o:microsoft:windows_xp::sp2:home</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cpe</a:t>
                      </a:r>
                      <a:r>
                        <a:rPr lang="en-US" sz="1600" dirty="0" smtClean="0"/>
                        <a:t>:/o:microsoft:windows_xp::sp2:professional</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cpe</a:t>
                      </a:r>
                      <a:r>
                        <a:rPr lang="en-US" sz="1600" dirty="0" smtClean="0"/>
                        <a:t>:/o:microsoft:windows_xp::sp3:home</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cpe</a:t>
                      </a:r>
                      <a:r>
                        <a:rPr lang="en-US" sz="1600" dirty="0" smtClean="0"/>
                        <a:t>:/o:microsoft:windows_xp::sp3:professional</a:t>
                      </a:r>
                    </a:p>
                  </a:txBody>
                  <a:tcPr/>
                </a:tc>
              </a:tr>
              <a:tr h="944774">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2000" dirty="0" smtClean="0"/>
                        <a:t>REFERENCES</a:t>
                      </a:r>
                      <a:endParaRPr lang="en-US" sz="2000" dirty="0"/>
                    </a:p>
                  </a:txBody>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457200" indent="-457200">
                        <a:buNone/>
                      </a:pPr>
                      <a:r>
                        <a:rPr lang="en-US" sz="2000" dirty="0" smtClean="0"/>
                        <a:t>(1) http://www.microsoft.com/technet/security/</a:t>
                      </a:r>
                    </a:p>
                    <a:p>
                      <a:pPr marL="457200" indent="-457200">
                        <a:buNone/>
                      </a:pPr>
                      <a:r>
                        <a:rPr lang="en-US" sz="2000" dirty="0" smtClean="0"/>
                        <a:t>Bulletin/MS09-058.mspx</a:t>
                      </a:r>
                    </a:p>
                    <a:p>
                      <a:pPr marL="457200" indent="-457200">
                        <a:buNone/>
                      </a:pPr>
                      <a:r>
                        <a:rPr lang="en-US" sz="2000" dirty="0" smtClean="0"/>
                        <a:t>(2) http://support.microsoft.com/kb/971486</a:t>
                      </a:r>
                      <a:endParaRPr lang="en-US" sz="2000" dirty="0"/>
                    </a:p>
                  </a:txBody>
                  <a:tcPr/>
                </a:tc>
              </a:tr>
              <a:tr h="383504">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2000" dirty="0" smtClean="0"/>
                        <a:t>Created</a:t>
                      </a:r>
                      <a:endParaRPr lang="en-US" sz="2000" dirty="0"/>
                    </a:p>
                  </a:txBody>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2000" dirty="0" smtClean="0"/>
                        <a:t>2009-10-15</a:t>
                      </a:r>
                      <a:endParaRPr lang="en-US" sz="2000" dirty="0"/>
                    </a:p>
                  </a:txBody>
                  <a:tcPr/>
                </a:tc>
              </a:tr>
              <a:tr h="386148">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2000" dirty="0" smtClean="0"/>
                        <a:t>Modified</a:t>
                      </a:r>
                      <a:endParaRPr lang="en-US" sz="2000" dirty="0"/>
                    </a:p>
                  </a:txBody>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2000" dirty="0" smtClean="0"/>
                        <a:t>2009-10-15</a:t>
                      </a:r>
                      <a:endParaRPr lang="en-US" sz="2000" dirty="0"/>
                    </a:p>
                  </a:txBody>
                  <a:tcPr/>
                </a:tc>
              </a:tr>
              <a:tr h="386148">
                <a:tc>
                  <a:txBody>
                    <a:bodyPr/>
                    <a:lstStyle/>
                    <a:p>
                      <a:pPr marL="0" algn="l" defTabSz="914400" rtl="0" eaLnBrk="1" latinLnBrk="0" hangingPunct="1"/>
                      <a:r>
                        <a:rPr lang="en-US" sz="2000" kern="1200" dirty="0" smtClean="0">
                          <a:solidFill>
                            <a:schemeClr val="dk1"/>
                          </a:solidFill>
                          <a:latin typeface="Calibri"/>
                          <a:ea typeface="+mn-ea"/>
                          <a:cs typeface="+mn-cs"/>
                        </a:rPr>
                        <a:t>Deprecated</a:t>
                      </a:r>
                      <a:endParaRPr lang="en-US" sz="2000" kern="1200" dirty="0">
                        <a:solidFill>
                          <a:schemeClr val="dk1"/>
                        </a:solidFill>
                        <a:latin typeface="Calibri"/>
                        <a:ea typeface="+mn-ea"/>
                        <a:cs typeface="+mn-cs"/>
                      </a:endParaRPr>
                    </a:p>
                  </a:txBody>
                  <a:tcPr/>
                </a:tc>
                <a:tc>
                  <a:txBody>
                    <a:bodyPr/>
                    <a:lstStyle/>
                    <a:p>
                      <a:pPr marL="0" algn="l" defTabSz="914400" rtl="0" eaLnBrk="1" latinLnBrk="0" hangingPunct="1"/>
                      <a:r>
                        <a:rPr lang="en-US" sz="2000" kern="1200" dirty="0" smtClean="0">
                          <a:solidFill>
                            <a:schemeClr val="dk1"/>
                          </a:solidFill>
                          <a:latin typeface="Calibri"/>
                          <a:ea typeface="+mn-ea"/>
                          <a:cs typeface="+mn-cs"/>
                        </a:rPr>
                        <a:t>False</a:t>
                      </a:r>
                      <a:endParaRPr lang="en-US" sz="2000" kern="1200" dirty="0">
                        <a:solidFill>
                          <a:schemeClr val="dk1"/>
                        </a:solidFill>
                        <a:latin typeface="Calibri"/>
                        <a:ea typeface="+mn-ea"/>
                        <a:cs typeface="+mn-cs"/>
                      </a:endParaRPr>
                    </a:p>
                  </a:txBody>
                  <a:tcPr/>
                </a:tc>
              </a:tr>
              <a:tr h="386148">
                <a:tc>
                  <a:txBody>
                    <a:bodyPr/>
                    <a:lstStyle/>
                    <a:p>
                      <a:pPr marL="0" algn="l" defTabSz="914400" rtl="0" eaLnBrk="1" latinLnBrk="0" hangingPunct="1"/>
                      <a:r>
                        <a:rPr lang="en-US" sz="2000" kern="1200" dirty="0" smtClean="0">
                          <a:solidFill>
                            <a:schemeClr val="dk1"/>
                          </a:solidFill>
                          <a:latin typeface="Calibri"/>
                          <a:ea typeface="+mn-ea"/>
                          <a:cs typeface="+mn-cs"/>
                        </a:rPr>
                        <a:t>Version</a:t>
                      </a:r>
                      <a:endParaRPr lang="en-US" sz="2000" kern="1200" dirty="0">
                        <a:solidFill>
                          <a:schemeClr val="dk1"/>
                        </a:solidFill>
                        <a:latin typeface="Calibri"/>
                        <a:ea typeface="+mn-ea"/>
                        <a:cs typeface="+mn-cs"/>
                      </a:endParaRPr>
                    </a:p>
                  </a:txBody>
                  <a:tcPr/>
                </a:tc>
                <a:tc>
                  <a:txBody>
                    <a:bodyPr/>
                    <a:lstStyle/>
                    <a:p>
                      <a:pPr marL="0" algn="l" defTabSz="914400" rtl="0" eaLnBrk="1" latinLnBrk="0" hangingPunct="1"/>
                      <a:r>
                        <a:rPr lang="en-US" sz="2000" kern="1200" dirty="0" smtClean="0">
                          <a:solidFill>
                            <a:schemeClr val="dk1"/>
                          </a:solidFill>
                          <a:latin typeface="Calibri"/>
                          <a:ea typeface="+mn-ea"/>
                          <a:cs typeface="+mn-cs"/>
                        </a:rPr>
                        <a:t>1</a:t>
                      </a:r>
                      <a:endParaRPr lang="en-US" sz="2000" kern="1200" dirty="0">
                        <a:solidFill>
                          <a:schemeClr val="dk1"/>
                        </a:solidFill>
                        <a:latin typeface="Calibri"/>
                        <a:ea typeface="+mn-ea"/>
                        <a:cs typeface="+mn-cs"/>
                      </a:endParaRPr>
                    </a:p>
                  </a:txBody>
                  <a:tcPr/>
                </a:tc>
              </a:tr>
              <a:tr h="386148">
                <a:tc>
                  <a:txBody>
                    <a:bodyPr/>
                    <a:lstStyle/>
                    <a:p>
                      <a:pPr marL="0" algn="l" defTabSz="914400" rtl="0" eaLnBrk="1" latinLnBrk="0" hangingPunct="1"/>
                      <a:r>
                        <a:rPr lang="en-US" sz="2000" kern="1200" dirty="0" smtClean="0">
                          <a:solidFill>
                            <a:schemeClr val="dk1"/>
                          </a:solidFill>
                          <a:latin typeface="Calibri"/>
                          <a:ea typeface="+mn-ea"/>
                          <a:cs typeface="+mn-cs"/>
                        </a:rPr>
                        <a:t>Submitted By</a:t>
                      </a:r>
                      <a:endParaRPr lang="en-US" sz="2000" kern="1200" dirty="0">
                        <a:solidFill>
                          <a:schemeClr val="dk1"/>
                        </a:solidFill>
                        <a:latin typeface="Calibri"/>
                        <a:ea typeface="+mn-ea"/>
                        <a:cs typeface="+mn-cs"/>
                      </a:endParaRPr>
                    </a:p>
                  </a:txBody>
                  <a:tcPr/>
                </a:tc>
                <a:tc>
                  <a:txBody>
                    <a:bodyPr/>
                    <a:lstStyle/>
                    <a:p>
                      <a:pPr marL="0" algn="l" defTabSz="914400" rtl="0" eaLnBrk="1" latinLnBrk="0" hangingPunct="1"/>
                      <a:r>
                        <a:rPr lang="en-US" sz="2000" kern="1200" dirty="0" smtClean="0">
                          <a:solidFill>
                            <a:schemeClr val="dk1"/>
                          </a:solidFill>
                          <a:latin typeface="Calibri"/>
                          <a:ea typeface="+mn-ea"/>
                          <a:cs typeface="+mn-cs"/>
                        </a:rPr>
                        <a:t>ACME Inc.</a:t>
                      </a:r>
                      <a:endParaRPr lang="en-US" sz="2000" kern="1200" dirty="0">
                        <a:solidFill>
                          <a:schemeClr val="dk1"/>
                        </a:solidFill>
                        <a:latin typeface="Calibri"/>
                        <a:ea typeface="+mn-ea"/>
                        <a:cs typeface="+mn-cs"/>
                      </a:endParaRPr>
                    </a:p>
                  </a:txBody>
                  <a:tcPr/>
                </a:tc>
              </a:tr>
            </a:tbl>
          </a:graphicData>
        </a:graphic>
      </p:graphicFrame>
      <p:sp>
        <p:nvSpPr>
          <p:cNvPr id="7" name="Slide Number Placeholder 6"/>
          <p:cNvSpPr>
            <a:spLocks noGrp="1"/>
          </p:cNvSpPr>
          <p:nvPr>
            <p:ph type="sldNum" sz="quarter" idx="12"/>
          </p:nvPr>
        </p:nvSpPr>
        <p:spPr/>
        <p:txBody>
          <a:bodyPr/>
          <a:lstStyle/>
          <a:p>
            <a:pPr>
              <a:defRPr/>
            </a:pPr>
            <a:fld id="{A6D30AE4-5F55-4706-B005-A4B65AFDEA67}"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ERI Record Example</a:t>
            </a:r>
            <a:endParaRPr lang="en-US" dirty="0"/>
          </a:p>
        </p:txBody>
      </p:sp>
      <p:graphicFrame>
        <p:nvGraphicFramePr>
          <p:cNvPr id="6" name="Content Placeholder 5"/>
          <p:cNvGraphicFramePr>
            <a:graphicFrameLocks/>
          </p:cNvGraphicFramePr>
          <p:nvPr/>
        </p:nvGraphicFramePr>
        <p:xfrm>
          <a:off x="381000" y="1676400"/>
          <a:ext cx="8382000" cy="4800609"/>
        </p:xfrm>
        <a:graphic>
          <a:graphicData uri="http://schemas.openxmlformats.org/drawingml/2006/table">
            <a:tbl>
              <a:tblPr bandRow="1">
                <a:tableStyleId>{D7AC3CCA-C797-4891-BE02-D94E43425B78}</a:tableStyleId>
              </a:tblPr>
              <a:tblGrid>
                <a:gridCol w="2514600"/>
                <a:gridCol w="5867400"/>
              </a:tblGrid>
              <a:tr h="436419">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smtClean="0"/>
                        <a:t>ID</a:t>
                      </a:r>
                      <a:endParaRPr lang="en-US" sz="1800" dirty="0"/>
                    </a:p>
                  </a:txBody>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err="1" smtClean="0"/>
                        <a:t>eri</a:t>
                      </a:r>
                      <a:r>
                        <a:rPr lang="en-US" sz="1800" dirty="0" smtClean="0"/>
                        <a:t>:/com.example.eri:37</a:t>
                      </a:r>
                      <a:endParaRPr lang="en-US" sz="1800" dirty="0"/>
                    </a:p>
                  </a:txBody>
                  <a:tcPr/>
                </a:tc>
              </a:tr>
              <a:tr h="436419">
                <a:tc>
                  <a:txBody>
                    <a:bodyPr/>
                    <a:lstStyle/>
                    <a:p>
                      <a:pPr marL="0" algn="l" defTabSz="914400" rtl="0" eaLnBrk="1" latinLnBrk="0" hangingPunct="1"/>
                      <a:r>
                        <a:rPr lang="en-US" sz="1800" kern="1200" dirty="0" smtClean="0">
                          <a:solidFill>
                            <a:schemeClr val="dk1"/>
                          </a:solidFill>
                          <a:latin typeface="Calibri"/>
                          <a:ea typeface="+mn-ea"/>
                          <a:cs typeface="+mn-cs"/>
                        </a:rPr>
                        <a:t>CRE REFERENCE</a:t>
                      </a:r>
                      <a:endParaRPr lang="en-US" sz="1800" kern="1200" dirty="0">
                        <a:solidFill>
                          <a:schemeClr val="dk1"/>
                        </a:solidFill>
                        <a:latin typeface="Calibri"/>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err="1" smtClean="0">
                          <a:solidFill>
                            <a:schemeClr val="dk1"/>
                          </a:solidFill>
                          <a:latin typeface="Calibri"/>
                          <a:ea typeface="+mn-ea"/>
                          <a:cs typeface="+mn-cs"/>
                        </a:rPr>
                        <a:t>cre</a:t>
                      </a:r>
                      <a:r>
                        <a:rPr lang="en-US" sz="1800" kern="1200" dirty="0" smtClean="0">
                          <a:solidFill>
                            <a:schemeClr val="dk1"/>
                          </a:solidFill>
                          <a:latin typeface="Calibri"/>
                          <a:ea typeface="+mn-ea"/>
                          <a:cs typeface="+mn-cs"/>
                        </a:rPr>
                        <a:t>:/org.example.cre:513</a:t>
                      </a:r>
                    </a:p>
                  </a:txBody>
                  <a:tcPr/>
                </a:tc>
              </a:tr>
              <a:tr h="436419">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smtClean="0"/>
                        <a:t>INDICATORS</a:t>
                      </a:r>
                      <a:endParaRPr lang="en-US" sz="1800" dirty="0"/>
                    </a:p>
                  </a:txBody>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457200" indent="-457200">
                        <a:buNone/>
                      </a:pPr>
                      <a:r>
                        <a:rPr lang="en-US" sz="1800" dirty="0" smtClean="0"/>
                        <a:t>CVE-2009-2515, CVE-2009-2516</a:t>
                      </a:r>
                      <a:endParaRPr lang="en-US" sz="1800" dirty="0"/>
                    </a:p>
                  </a:txBody>
                  <a:tcPr/>
                </a:tc>
              </a:tr>
              <a:tr h="436419">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smtClean="0"/>
                        <a:t>PRE-REQUISITES</a:t>
                      </a:r>
                      <a:endParaRPr lang="en-US" sz="1800" dirty="0"/>
                    </a:p>
                  </a:txBody>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smtClean="0"/>
                        <a:t>None</a:t>
                      </a:r>
                      <a:endParaRPr lang="en-US" sz="1800" dirty="0"/>
                    </a:p>
                  </a:txBody>
                  <a:tcPr/>
                </a:tc>
              </a:tr>
              <a:tr h="436419">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smtClean="0"/>
                        <a:t>SUPERSEDES</a:t>
                      </a:r>
                      <a:endParaRPr lang="en-US" sz="1800" dirty="0"/>
                    </a:p>
                  </a:txBody>
                  <a:tcPr/>
                </a:tc>
                <a:tc>
                  <a:txBody>
                    <a:bodyPr/>
                    <a:lstStyle>
                      <a:defPPr>
                        <a:defRPr lang="en-US"/>
                      </a:defPPr>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err="1" smtClean="0"/>
                        <a:t>cre</a:t>
                      </a:r>
                      <a:r>
                        <a:rPr lang="en-US" sz="1800" dirty="0" smtClean="0"/>
                        <a:t>:/org.example.cre:129</a:t>
                      </a:r>
                      <a:endParaRPr lang="en-US" sz="1800" dirty="0"/>
                    </a:p>
                  </a:txBody>
                  <a:tcPr/>
                </a:tc>
              </a:tr>
              <a:tr h="436419">
                <a:tc>
                  <a:txBody>
                    <a:bodyPr/>
                    <a:lstStyle/>
                    <a:p>
                      <a:pPr marL="0" algn="l" defTabSz="914400" rtl="0" eaLnBrk="1" latinLnBrk="0" hangingPunct="1"/>
                      <a:r>
                        <a:rPr lang="en-US" sz="1800" kern="1200" dirty="0" smtClean="0">
                          <a:solidFill>
                            <a:schemeClr val="dk1"/>
                          </a:solidFill>
                          <a:latin typeface="Calibri"/>
                          <a:ea typeface="+mn-ea"/>
                          <a:cs typeface="+mn-cs"/>
                        </a:rPr>
                        <a:t>OPERATIONAL IMPACT</a:t>
                      </a:r>
                      <a:endParaRPr lang="en-US" sz="1800" kern="1200" dirty="0">
                        <a:solidFill>
                          <a:schemeClr val="dk1"/>
                        </a:solidFill>
                        <a:latin typeface="Calibri"/>
                        <a:ea typeface="+mn-ea"/>
                        <a:cs typeface="+mn-cs"/>
                      </a:endParaRPr>
                    </a:p>
                  </a:txBody>
                  <a:tcPr/>
                </a:tc>
                <a:tc>
                  <a:txBody>
                    <a:bodyPr/>
                    <a:lstStyle/>
                    <a:p>
                      <a:pPr marL="0" algn="l" defTabSz="914400" rtl="0" eaLnBrk="1" latinLnBrk="0" hangingPunct="1"/>
                      <a:r>
                        <a:rPr lang="en-US" sz="1800" kern="1200" dirty="0" smtClean="0">
                          <a:solidFill>
                            <a:schemeClr val="dk1"/>
                          </a:solidFill>
                          <a:latin typeface="Calibri"/>
                          <a:ea typeface="+mn-ea"/>
                          <a:cs typeface="+mn-cs"/>
                        </a:rPr>
                        <a:t>None</a:t>
                      </a:r>
                      <a:endParaRPr lang="en-US" sz="1800" kern="1200" dirty="0">
                        <a:solidFill>
                          <a:schemeClr val="dk1"/>
                        </a:solidFill>
                        <a:latin typeface="Calibri"/>
                        <a:ea typeface="+mn-ea"/>
                        <a:cs typeface="+mn-cs"/>
                      </a:endParaRPr>
                    </a:p>
                  </a:txBody>
                  <a:tcPr/>
                </a:tc>
              </a:tr>
              <a:tr h="436419">
                <a:tc>
                  <a:txBody>
                    <a:bodyPr/>
                    <a:lstStyle/>
                    <a:p>
                      <a:pPr marL="0" algn="l" defTabSz="914400" rtl="0" eaLnBrk="1" latinLnBrk="0" hangingPunct="1"/>
                      <a:r>
                        <a:rPr lang="en-US" sz="1800" kern="1200" dirty="0" smtClean="0">
                          <a:solidFill>
                            <a:schemeClr val="dk1"/>
                          </a:solidFill>
                          <a:latin typeface="Calibri"/>
                          <a:ea typeface="+mn-ea"/>
                          <a:cs typeface="+mn-cs"/>
                        </a:rPr>
                        <a:t>INSTRUCTIONS</a:t>
                      </a:r>
                      <a:endParaRPr lang="en-US" sz="1800" kern="1200" dirty="0">
                        <a:solidFill>
                          <a:schemeClr val="dk1"/>
                        </a:solidFill>
                        <a:latin typeface="Calibri"/>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Calibri"/>
                          <a:ea typeface="+mn-ea"/>
                          <a:cs typeface="+mn-cs"/>
                        </a:rPr>
                        <a:t>Execute WindowsXP-KB971486-x86-ENU.exe</a:t>
                      </a:r>
                      <a:endParaRPr lang="en-US" sz="1800" kern="1200" dirty="0">
                        <a:solidFill>
                          <a:schemeClr val="dk1"/>
                        </a:solidFill>
                        <a:latin typeface="Calibri"/>
                        <a:ea typeface="+mn-ea"/>
                        <a:cs typeface="+mn-cs"/>
                      </a:endParaRPr>
                    </a:p>
                  </a:txBody>
                  <a:tcPr/>
                </a:tc>
              </a:tr>
              <a:tr h="436419">
                <a:tc>
                  <a:txBody>
                    <a:bodyPr/>
                    <a:lstStyle/>
                    <a:p>
                      <a:pPr marL="0" algn="l" defTabSz="914400" rtl="0" eaLnBrk="1" latinLnBrk="0" hangingPunct="1"/>
                      <a:r>
                        <a:rPr lang="en-US" sz="1800" kern="1200" dirty="0" smtClean="0">
                          <a:solidFill>
                            <a:schemeClr val="dk1"/>
                          </a:solidFill>
                          <a:latin typeface="Calibri"/>
                          <a:ea typeface="+mn-ea"/>
                          <a:cs typeface="+mn-cs"/>
                        </a:rPr>
                        <a:t>REBOOT</a:t>
                      </a:r>
                      <a:endParaRPr lang="en-US" sz="1800" kern="1200" dirty="0">
                        <a:solidFill>
                          <a:schemeClr val="dk1"/>
                        </a:solidFill>
                        <a:latin typeface="Calibri"/>
                        <a:ea typeface="+mn-ea"/>
                        <a:cs typeface="+mn-cs"/>
                      </a:endParaRPr>
                    </a:p>
                  </a:txBody>
                  <a:tcPr/>
                </a:tc>
                <a:tc>
                  <a:txBody>
                    <a:bodyPr/>
                    <a:lstStyle/>
                    <a:p>
                      <a:pPr marL="0" algn="l" defTabSz="914400" rtl="0" eaLnBrk="1" latinLnBrk="0" hangingPunct="1"/>
                      <a:r>
                        <a:rPr lang="en-US" sz="1800" kern="1200" dirty="0" smtClean="0">
                          <a:solidFill>
                            <a:schemeClr val="dk1"/>
                          </a:solidFill>
                          <a:latin typeface="Calibri"/>
                          <a:ea typeface="+mn-ea"/>
                          <a:cs typeface="+mn-cs"/>
                        </a:rPr>
                        <a:t>True</a:t>
                      </a:r>
                      <a:endParaRPr lang="en-US" sz="1800" kern="1200" dirty="0">
                        <a:solidFill>
                          <a:schemeClr val="dk1"/>
                        </a:solidFill>
                        <a:latin typeface="Calibri"/>
                        <a:ea typeface="+mn-ea"/>
                        <a:cs typeface="+mn-cs"/>
                      </a:endParaRPr>
                    </a:p>
                  </a:txBody>
                  <a:tcPr/>
                </a:tc>
              </a:tr>
              <a:tr h="436419">
                <a:tc>
                  <a:txBody>
                    <a:bodyPr/>
                    <a:lstStyle/>
                    <a:p>
                      <a:pPr marL="0" algn="l" defTabSz="914400" rtl="0" eaLnBrk="1" latinLnBrk="0" hangingPunct="1"/>
                      <a:r>
                        <a:rPr lang="en-US" sz="1800" kern="1200" dirty="0" smtClean="0">
                          <a:solidFill>
                            <a:schemeClr val="dk1"/>
                          </a:solidFill>
                          <a:latin typeface="Calibri"/>
                          <a:ea typeface="+mn-ea"/>
                          <a:cs typeface="+mn-cs"/>
                        </a:rPr>
                        <a:t>Created</a:t>
                      </a:r>
                      <a:endParaRPr lang="en-US" sz="1800" kern="1200" dirty="0">
                        <a:solidFill>
                          <a:schemeClr val="dk1"/>
                        </a:solidFill>
                        <a:latin typeface="Calibri"/>
                        <a:ea typeface="+mn-ea"/>
                        <a:cs typeface="+mn-cs"/>
                      </a:endParaRPr>
                    </a:p>
                  </a:txBody>
                  <a:tcPr/>
                </a:tc>
                <a:tc>
                  <a:txBody>
                    <a:bodyPr/>
                    <a:lstStyle/>
                    <a:p>
                      <a:pPr marL="0" algn="l" defTabSz="914400" rtl="0" eaLnBrk="1" latinLnBrk="0" hangingPunct="1"/>
                      <a:r>
                        <a:rPr lang="en-US" sz="1800" kern="1200" dirty="0" smtClean="0">
                          <a:solidFill>
                            <a:schemeClr val="dk1"/>
                          </a:solidFill>
                          <a:latin typeface="Calibri"/>
                          <a:ea typeface="+mn-ea"/>
                          <a:cs typeface="+mn-cs"/>
                        </a:rPr>
                        <a:t>2009-10-15</a:t>
                      </a:r>
                      <a:endParaRPr lang="en-US" sz="1800" kern="1200" dirty="0">
                        <a:solidFill>
                          <a:schemeClr val="dk1"/>
                        </a:solidFill>
                        <a:latin typeface="Calibri"/>
                        <a:ea typeface="+mn-ea"/>
                        <a:cs typeface="+mn-cs"/>
                      </a:endParaRPr>
                    </a:p>
                  </a:txBody>
                  <a:tcPr/>
                </a:tc>
              </a:tr>
              <a:tr h="436419">
                <a:tc>
                  <a:txBody>
                    <a:bodyPr/>
                    <a:lstStyle/>
                    <a:p>
                      <a:pPr marL="0" algn="l" defTabSz="914400" rtl="0" eaLnBrk="1" latinLnBrk="0" hangingPunct="1"/>
                      <a:r>
                        <a:rPr lang="en-US" sz="1800" kern="1200" dirty="0" smtClean="0">
                          <a:solidFill>
                            <a:schemeClr val="dk1"/>
                          </a:solidFill>
                          <a:latin typeface="Calibri"/>
                          <a:ea typeface="+mn-ea"/>
                          <a:cs typeface="+mn-cs"/>
                        </a:rPr>
                        <a:t>Submitted By</a:t>
                      </a:r>
                      <a:endParaRPr lang="en-US" sz="1800" kern="1200" dirty="0">
                        <a:solidFill>
                          <a:schemeClr val="dk1"/>
                        </a:solidFill>
                        <a:latin typeface="Calibri"/>
                        <a:ea typeface="+mn-ea"/>
                        <a:cs typeface="+mn-cs"/>
                      </a:endParaRPr>
                    </a:p>
                  </a:txBody>
                  <a:tcPr/>
                </a:tc>
                <a:tc>
                  <a:txBody>
                    <a:bodyPr/>
                    <a:lstStyle/>
                    <a:p>
                      <a:pPr marL="0" algn="l" defTabSz="914400" rtl="0" eaLnBrk="1" latinLnBrk="0" hangingPunct="1"/>
                      <a:r>
                        <a:rPr lang="en-US" sz="1800" kern="1200" dirty="0" smtClean="0">
                          <a:solidFill>
                            <a:schemeClr val="dk1"/>
                          </a:solidFill>
                          <a:latin typeface="Calibri"/>
                          <a:ea typeface="+mn-ea"/>
                          <a:cs typeface="+mn-cs"/>
                        </a:rPr>
                        <a:t>ACME Inc.</a:t>
                      </a:r>
                      <a:endParaRPr lang="en-US" sz="1800" kern="1200" dirty="0">
                        <a:solidFill>
                          <a:schemeClr val="dk1"/>
                        </a:solidFill>
                        <a:latin typeface="Calibri"/>
                        <a:ea typeface="+mn-ea"/>
                        <a:cs typeface="+mn-cs"/>
                      </a:endParaRPr>
                    </a:p>
                  </a:txBody>
                  <a:tcPr/>
                </a:tc>
              </a:tr>
              <a:tr h="436419">
                <a:tc>
                  <a:txBody>
                    <a:bodyPr/>
                    <a:lstStyle/>
                    <a:p>
                      <a:pPr marL="0" algn="l" defTabSz="914400" rtl="0" eaLnBrk="1" latinLnBrk="0" hangingPunct="1"/>
                      <a:r>
                        <a:rPr lang="en-US" sz="1800" kern="1200" dirty="0" smtClean="0">
                          <a:solidFill>
                            <a:schemeClr val="dk1"/>
                          </a:solidFill>
                          <a:latin typeface="Calibri"/>
                          <a:ea typeface="+mn-ea"/>
                          <a:cs typeface="+mn-cs"/>
                        </a:rPr>
                        <a:t>Deprecated</a:t>
                      </a:r>
                      <a:endParaRPr lang="en-US" sz="1800" kern="1200" dirty="0">
                        <a:solidFill>
                          <a:schemeClr val="dk1"/>
                        </a:solidFill>
                        <a:latin typeface="Calibri"/>
                        <a:ea typeface="+mn-ea"/>
                        <a:cs typeface="+mn-cs"/>
                      </a:endParaRPr>
                    </a:p>
                  </a:txBody>
                  <a:tcPr/>
                </a:tc>
                <a:tc>
                  <a:txBody>
                    <a:bodyPr/>
                    <a:lstStyle/>
                    <a:p>
                      <a:pPr marL="0" algn="l" defTabSz="914400" rtl="0" eaLnBrk="1" latinLnBrk="0" hangingPunct="1"/>
                      <a:r>
                        <a:rPr lang="en-US" sz="1800" kern="1200" dirty="0" smtClean="0">
                          <a:solidFill>
                            <a:schemeClr val="dk1"/>
                          </a:solidFill>
                          <a:latin typeface="Calibri"/>
                          <a:ea typeface="+mn-ea"/>
                          <a:cs typeface="+mn-cs"/>
                        </a:rPr>
                        <a:t>False</a:t>
                      </a:r>
                      <a:endParaRPr lang="en-US" sz="1800" kern="1200" dirty="0">
                        <a:solidFill>
                          <a:schemeClr val="dk1"/>
                        </a:solidFill>
                        <a:latin typeface="Calibri"/>
                        <a:ea typeface="+mn-ea"/>
                        <a:cs typeface="+mn-cs"/>
                      </a:endParaRPr>
                    </a:p>
                  </a:txBody>
                  <a:tcPr/>
                </a:tc>
              </a:tr>
            </a:tbl>
          </a:graphicData>
        </a:graphic>
      </p:graphicFrame>
      <p:sp>
        <p:nvSpPr>
          <p:cNvPr id="7" name="Slide Number Placeholder 6"/>
          <p:cNvSpPr>
            <a:spLocks noGrp="1"/>
          </p:cNvSpPr>
          <p:nvPr>
            <p:ph type="sldNum" sz="quarter" idx="12"/>
          </p:nvPr>
        </p:nvSpPr>
        <p:spPr/>
        <p:txBody>
          <a:bodyPr/>
          <a:lstStyle/>
          <a:p>
            <a:pPr>
              <a:defRPr/>
            </a:pPr>
            <a:fld id="{A6D30AE4-5F55-4706-B005-A4B65AFDEA67}"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to CRE Content Decisions</a:t>
            </a:r>
            <a:endParaRPr lang="en-US" dirty="0"/>
          </a:p>
        </p:txBody>
      </p:sp>
      <p:sp>
        <p:nvSpPr>
          <p:cNvPr id="3" name="Content Placeholder 2"/>
          <p:cNvSpPr>
            <a:spLocks noGrp="1"/>
          </p:cNvSpPr>
          <p:nvPr>
            <p:ph idx="1"/>
          </p:nvPr>
        </p:nvSpPr>
        <p:spPr>
          <a:xfrm>
            <a:off x="457200" y="1905000"/>
            <a:ext cx="8229600" cy="4419600"/>
          </a:xfrm>
        </p:spPr>
        <p:txBody>
          <a:bodyPr>
            <a:normAutofit fontScale="85000" lnSpcReduction="20000"/>
          </a:bodyPr>
          <a:lstStyle/>
          <a:p>
            <a:r>
              <a:rPr lang="en-US" dirty="0" smtClean="0"/>
              <a:t>Content Decisions (CDs) document editorial policies</a:t>
            </a:r>
          </a:p>
          <a:p>
            <a:pPr lvl="1"/>
            <a:r>
              <a:rPr lang="en-US" dirty="0" smtClean="0"/>
              <a:t>Term borrowed from CVE and CCE</a:t>
            </a:r>
          </a:p>
          <a:p>
            <a:pPr lvl="3"/>
            <a:endParaRPr lang="en-US" dirty="0" smtClean="0"/>
          </a:p>
          <a:p>
            <a:r>
              <a:rPr lang="en-US" dirty="0" smtClean="0"/>
              <a:t>Describe what’s in scope, how to split or merge issues when creating entries</a:t>
            </a:r>
          </a:p>
          <a:p>
            <a:pPr lvl="3"/>
            <a:endParaRPr lang="en-US" dirty="0" smtClean="0"/>
          </a:p>
          <a:p>
            <a:r>
              <a:rPr lang="en-US" dirty="0" smtClean="0"/>
              <a:t>Several content decisions are considered adopted after community discussion</a:t>
            </a:r>
          </a:p>
          <a:p>
            <a:pPr lvl="1"/>
            <a:r>
              <a:rPr lang="en-US" dirty="0" smtClean="0"/>
              <a:t>ITSAC 2009</a:t>
            </a:r>
          </a:p>
          <a:p>
            <a:pPr lvl="1"/>
            <a:r>
              <a:rPr lang="en-US" dirty="0" smtClean="0"/>
              <a:t>Winter Developer Days 2010</a:t>
            </a:r>
          </a:p>
          <a:p>
            <a:pPr lvl="1"/>
            <a:r>
              <a:rPr lang="en-US" dirty="0" smtClean="0"/>
              <a:t>Remediation Telecon, 2010-04-01</a:t>
            </a:r>
          </a:p>
          <a:p>
            <a:pPr lvl="1"/>
            <a:r>
              <a:rPr lang="en-US" dirty="0" smtClean="0"/>
              <a:t>Emerging Specs list postings</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CD.1 Security Relevant System State Change (Scope)</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RULE: CRE IDs will be assigned to </a:t>
            </a:r>
            <a:r>
              <a:rPr lang="en-US" dirty="0" err="1" smtClean="0"/>
              <a:t>remediations</a:t>
            </a:r>
            <a:r>
              <a:rPr lang="en-US" dirty="0" smtClean="0"/>
              <a:t> rather than general system configuration change actions.</a:t>
            </a:r>
          </a:p>
          <a:p>
            <a:pPr lvl="3"/>
            <a:endParaRPr lang="en-US" dirty="0" smtClean="0"/>
          </a:p>
          <a:p>
            <a:pPr>
              <a:buNone/>
            </a:pPr>
            <a:r>
              <a:rPr lang="en-US" dirty="0" smtClean="0"/>
              <a:t>DISCUSSION: Consensus is that problem likely generalizes, but primary focus will remain on security to avoid distractions.</a:t>
            </a:r>
          </a:p>
          <a:p>
            <a:pPr lvl="3"/>
            <a:endParaRPr lang="en-US" dirty="0" smtClean="0"/>
          </a:p>
          <a:p>
            <a:pPr>
              <a:buNone/>
            </a:pPr>
            <a:r>
              <a:rPr lang="en-US" dirty="0" smtClean="0"/>
              <a:t>Notes: Observations drawn from experience in broader configuration management are welcome to avoid blind alleys.</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CD.2 Remediation Completeness (Include)</a:t>
            </a:r>
            <a:endParaRPr lang="en-US" dirty="0"/>
          </a:p>
        </p:txBody>
      </p:sp>
      <p:sp>
        <p:nvSpPr>
          <p:cNvPr id="3" name="Content Placeholder 2"/>
          <p:cNvSpPr>
            <a:spLocks noGrp="1"/>
          </p:cNvSpPr>
          <p:nvPr>
            <p:ph idx="1"/>
          </p:nvPr>
        </p:nvSpPr>
        <p:spPr>
          <a:xfrm>
            <a:off x="457200" y="1905000"/>
            <a:ext cx="8229600" cy="4724400"/>
          </a:xfrm>
        </p:spPr>
        <p:txBody>
          <a:bodyPr>
            <a:normAutofit fontScale="85000" lnSpcReduction="20000"/>
          </a:bodyPr>
          <a:lstStyle/>
          <a:p>
            <a:pPr>
              <a:buNone/>
            </a:pPr>
            <a:r>
              <a:rPr lang="en-US" dirty="0" smtClean="0"/>
              <a:t>RULE: Remediation options which represent workarounds, partial fixes, or mitigations shall be considered in scope for CRE.</a:t>
            </a:r>
          </a:p>
          <a:p>
            <a:pPr lvl="3"/>
            <a:endParaRPr lang="en-US" dirty="0" smtClean="0"/>
          </a:p>
          <a:p>
            <a:pPr>
              <a:buNone/>
            </a:pPr>
            <a:r>
              <a:rPr lang="en-US" dirty="0" smtClean="0"/>
              <a:t>DISCUSSION: Whether a fix is “complete” is subjective.  Excluding workarounds from CRE as a design choice would prevent their use by all.  If included in CRE, organizations can still omit such CREs from their remediation policies.</a:t>
            </a:r>
          </a:p>
          <a:p>
            <a:pPr lvl="3"/>
            <a:endParaRPr lang="en-US" dirty="0" smtClean="0"/>
          </a:p>
          <a:p>
            <a:pPr>
              <a:buNone/>
            </a:pPr>
            <a:r>
              <a:rPr lang="en-US" dirty="0" smtClean="0"/>
              <a:t>Notes:  Completeness may be recorded in ERI.  Primary source vendor statements regarding completeness may merit special handling.</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CD.3 </a:t>
            </a:r>
            <a:r>
              <a:rPr lang="en-US" dirty="0" err="1" smtClean="0"/>
              <a:t>Remediations</a:t>
            </a:r>
            <a:r>
              <a:rPr lang="en-US" dirty="0" smtClean="0"/>
              <a:t> are Platform-Specific</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RULE: CRE IDs will be assigned to </a:t>
            </a:r>
            <a:r>
              <a:rPr lang="en-US" dirty="0" err="1" smtClean="0"/>
              <a:t>remediations</a:t>
            </a:r>
            <a:r>
              <a:rPr lang="en-US" dirty="0" smtClean="0"/>
              <a:t> on a per-platform, rather than cross-platform, basis.</a:t>
            </a:r>
          </a:p>
          <a:p>
            <a:pPr lvl="3"/>
            <a:endParaRPr lang="en-US" dirty="0" smtClean="0"/>
          </a:p>
          <a:p>
            <a:pPr>
              <a:buNone/>
            </a:pPr>
            <a:r>
              <a:rPr lang="en-US" dirty="0" smtClean="0"/>
              <a:t>DISCUSSION: Greatly reduces complexity of CRE and ERI.  Many details of “cross-platform” remediation options often vary by platform (e.g., parameters, indicators, prerequisites, side effects).</a:t>
            </a:r>
          </a:p>
          <a:p>
            <a:pPr lvl="3"/>
            <a:endParaRPr lang="en-US" dirty="0" smtClean="0"/>
          </a:p>
          <a:p>
            <a:pPr>
              <a:buNone/>
            </a:pPr>
            <a:r>
              <a:rPr lang="en-US" dirty="0" smtClean="0"/>
              <a:t>Notes: May conflict with primary source vendor practices.  Details of how CD.3 is applied, such as complex platform types, remain to be resolved.</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CD.4 Method &amp; Effect (SPLIT)</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RULE: If either the Method or Effect of remediation statements differ, they will be given separate CRE IDs.</a:t>
            </a:r>
          </a:p>
          <a:p>
            <a:pPr lvl="3"/>
            <a:endParaRPr lang="en-US" dirty="0" smtClean="0"/>
          </a:p>
          <a:p>
            <a:pPr>
              <a:buNone/>
            </a:pPr>
            <a:r>
              <a:rPr lang="en-US" dirty="0" smtClean="0"/>
              <a:t>DISCUSSION: Granular CREs allow organizations to precisely specify the desired system state change and means to achieve  it.</a:t>
            </a:r>
          </a:p>
          <a:p>
            <a:pPr lvl="3"/>
            <a:endParaRPr lang="en-US" dirty="0" smtClean="0"/>
          </a:p>
          <a:p>
            <a:pPr>
              <a:buNone/>
            </a:pPr>
            <a:r>
              <a:rPr lang="en-US" dirty="0" smtClean="0"/>
              <a:t>Notes: Various aspects of Method &amp; Effect are addressed in the following extensions of this CD.</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CD.4.1 Method Location (SPLIT)</a:t>
            </a:r>
            <a:endParaRPr lang="en-US" dirty="0"/>
          </a:p>
        </p:txBody>
      </p:sp>
      <p:sp>
        <p:nvSpPr>
          <p:cNvPr id="3" name="Content Placeholder 2"/>
          <p:cNvSpPr>
            <a:spLocks noGrp="1"/>
          </p:cNvSpPr>
          <p:nvPr>
            <p:ph idx="1"/>
          </p:nvPr>
        </p:nvSpPr>
        <p:spPr>
          <a:xfrm>
            <a:off x="457200" y="1905000"/>
            <a:ext cx="8229600" cy="4419600"/>
          </a:xfrm>
        </p:spPr>
        <p:txBody>
          <a:bodyPr>
            <a:normAutofit fontScale="85000" lnSpcReduction="20000"/>
          </a:bodyPr>
          <a:lstStyle/>
          <a:p>
            <a:pPr>
              <a:buNone/>
            </a:pPr>
            <a:r>
              <a:rPr lang="en-US" dirty="0" smtClean="0"/>
              <a:t>RULE: The Location of otherwise similar Methods will be considered significant in assigning CRE IDs.  E.g., a change made on an individual system will be SPLIT from a change made via a directory service, even where the eventual measurable effect on the end system is the same.</a:t>
            </a:r>
          </a:p>
          <a:p>
            <a:pPr lvl="3"/>
            <a:endParaRPr lang="en-US" dirty="0" smtClean="0"/>
          </a:p>
          <a:p>
            <a:pPr>
              <a:buNone/>
            </a:pPr>
            <a:r>
              <a:rPr lang="en-US" dirty="0" smtClean="0"/>
              <a:t>DISCUSSION: Operational impact, prerequisites, etc. of similar methods with different locations have all been demonstrated to vary.  Compelling use cases have been described where organizations will need to specify method location in remediation workflows.</a:t>
            </a:r>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CD.4.2 Specific Method Implementation (MERGE)</a:t>
            </a:r>
            <a:endParaRPr lang="en-US" dirty="0"/>
          </a:p>
        </p:txBody>
      </p:sp>
      <p:sp>
        <p:nvSpPr>
          <p:cNvPr id="3" name="Content Placeholder 2"/>
          <p:cNvSpPr>
            <a:spLocks noGrp="1"/>
          </p:cNvSpPr>
          <p:nvPr>
            <p:ph idx="1"/>
          </p:nvPr>
        </p:nvSpPr>
        <p:spPr>
          <a:xfrm>
            <a:off x="457200" y="1905000"/>
            <a:ext cx="8229600" cy="4724400"/>
          </a:xfrm>
        </p:spPr>
        <p:txBody>
          <a:bodyPr>
            <a:normAutofit fontScale="77500" lnSpcReduction="20000"/>
          </a:bodyPr>
          <a:lstStyle/>
          <a:p>
            <a:pPr>
              <a:buNone/>
            </a:pPr>
            <a:r>
              <a:rPr lang="en-US" dirty="0" smtClean="0"/>
              <a:t>RULE: Different implementations of the same Method, producing the same Effect, shall be assigned the same CRE ID (i.e., all functionally equivalent implementations shall be allowed to map to the same CRE ID).</a:t>
            </a:r>
          </a:p>
          <a:p>
            <a:pPr lvl="3"/>
            <a:endParaRPr lang="en-US" dirty="0" smtClean="0"/>
          </a:p>
          <a:p>
            <a:pPr>
              <a:buNone/>
            </a:pPr>
            <a:r>
              <a:rPr lang="en-US" dirty="0" smtClean="0"/>
              <a:t>DISCUSSION: Separate CREs for equivalent implementations would lead to an explosion of CRE IDs and nullify much of CRE’s usefulness.  Implementation concerns may be dealt with via </a:t>
            </a:r>
            <a:r>
              <a:rPr lang="en-US" dirty="0" err="1" smtClean="0"/>
              <a:t>whitelisting</a:t>
            </a:r>
            <a:r>
              <a:rPr lang="en-US" dirty="0" smtClean="0"/>
              <a:t> or blacklisting.</a:t>
            </a:r>
          </a:p>
          <a:p>
            <a:pPr lvl="3"/>
            <a:endParaRPr lang="en-US" dirty="0" smtClean="0"/>
          </a:p>
          <a:p>
            <a:pPr>
              <a:buNone/>
            </a:pPr>
            <a:r>
              <a:rPr lang="en-US" dirty="0" smtClean="0"/>
              <a:t>Notes: Certain parties who argued in favor of a SPLIT in this situation at Winter Developer Days 2010 were not in attendance at the Remediation Telecon on 2010-04-01 when this CD was considered adopted.</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CD.4.3 Immediacy of Effect (SPLIT)</a:t>
            </a:r>
            <a:endParaRPr lang="en-US" dirty="0"/>
          </a:p>
        </p:txBody>
      </p:sp>
      <p:sp>
        <p:nvSpPr>
          <p:cNvPr id="3" name="Content Placeholder 2"/>
          <p:cNvSpPr>
            <a:spLocks noGrp="1"/>
          </p:cNvSpPr>
          <p:nvPr>
            <p:ph idx="1"/>
          </p:nvPr>
        </p:nvSpPr>
        <p:spPr>
          <a:xfrm>
            <a:off x="457200" y="1905000"/>
            <a:ext cx="8229600" cy="4419600"/>
          </a:xfrm>
        </p:spPr>
        <p:txBody>
          <a:bodyPr>
            <a:normAutofit fontScale="77500" lnSpcReduction="20000"/>
          </a:bodyPr>
          <a:lstStyle/>
          <a:p>
            <a:pPr>
              <a:buNone/>
            </a:pPr>
            <a:r>
              <a:rPr lang="en-US" dirty="0" smtClean="0"/>
              <a:t>RULE: CRE will SPLIT based on differences in when remediation options are effective (e.g., immediately, on reboot, on service restart, after a certain time, etc.).</a:t>
            </a:r>
          </a:p>
          <a:p>
            <a:pPr lvl="3"/>
            <a:endParaRPr lang="en-US" dirty="0" smtClean="0"/>
          </a:p>
          <a:p>
            <a:pPr>
              <a:buNone/>
            </a:pPr>
            <a:r>
              <a:rPr lang="en-US" dirty="0" smtClean="0"/>
              <a:t>DISCUSSION: There are many demonstrated use cases where immediacy is a key factor in deciding between remediation options.  For example, for high-availability servers, a workaround which takes effect immediately may be preferable to a complete fix which requires a reboot.</a:t>
            </a:r>
          </a:p>
          <a:p>
            <a:pPr lvl="3"/>
            <a:endParaRPr lang="en-US" dirty="0" smtClean="0"/>
          </a:p>
          <a:p>
            <a:pPr>
              <a:buNone/>
            </a:pPr>
            <a:r>
              <a:rPr lang="en-US" dirty="0" smtClean="0"/>
              <a:t>Notes: Commonly seen remediation statements are ambiguous.  Does “Disable the </a:t>
            </a:r>
            <a:r>
              <a:rPr lang="en-US" dirty="0" err="1" smtClean="0"/>
              <a:t>foo</a:t>
            </a:r>
            <a:r>
              <a:rPr lang="en-US" dirty="0" smtClean="0"/>
              <a:t> service” mean change the current running state, change the </a:t>
            </a:r>
            <a:r>
              <a:rPr lang="en-US" dirty="0" err="1" smtClean="0"/>
              <a:t>config</a:t>
            </a:r>
            <a:r>
              <a:rPr lang="en-US" dirty="0" smtClean="0"/>
              <a:t> for next system restart, or both?</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457200" y="1828800"/>
            <a:ext cx="8229600" cy="4648200"/>
          </a:xfrm>
        </p:spPr>
        <p:txBody>
          <a:bodyPr>
            <a:normAutofit fontScale="70000" lnSpcReduction="20000"/>
          </a:bodyPr>
          <a:lstStyle/>
          <a:p>
            <a:r>
              <a:rPr lang="en-US" dirty="0" smtClean="0"/>
              <a:t>CRE and ERI are key emerging specifications for standardizing remediation workflows</a:t>
            </a:r>
          </a:p>
          <a:p>
            <a:pPr lvl="3"/>
            <a:endParaRPr lang="en-US" dirty="0" smtClean="0"/>
          </a:p>
          <a:p>
            <a:r>
              <a:rPr lang="en-US" dirty="0" smtClean="0"/>
              <a:t>Shared identifiers for remediation options are needed to coordinate activities</a:t>
            </a:r>
          </a:p>
          <a:p>
            <a:pPr lvl="1"/>
            <a:r>
              <a:rPr lang="en-US" dirty="0" smtClean="0"/>
              <a:t>Tentative name: Common Remediation Enumeration (CRE)</a:t>
            </a:r>
          </a:p>
          <a:p>
            <a:pPr lvl="1"/>
            <a:r>
              <a:rPr lang="en-US" dirty="0" smtClean="0"/>
              <a:t>Similar concept to CVE or CCE</a:t>
            </a:r>
          </a:p>
          <a:p>
            <a:pPr lvl="3"/>
            <a:endParaRPr lang="en-US" dirty="0" smtClean="0"/>
          </a:p>
          <a:p>
            <a:r>
              <a:rPr lang="en-US" dirty="0" smtClean="0"/>
              <a:t>Certain additional data is necessary to support common remediation workflows</a:t>
            </a:r>
          </a:p>
          <a:p>
            <a:pPr lvl="1"/>
            <a:r>
              <a:rPr lang="en-US" dirty="0" smtClean="0"/>
              <a:t>Tentative name: Extended Remediation Information (ERI)</a:t>
            </a:r>
          </a:p>
          <a:p>
            <a:pPr lvl="1"/>
            <a:r>
              <a:rPr lang="en-US" dirty="0" smtClean="0"/>
              <a:t>Analogous to NVD vulnerability entries</a:t>
            </a:r>
          </a:p>
          <a:p>
            <a:pPr lvl="3"/>
            <a:endParaRPr lang="en-US" dirty="0" smtClean="0"/>
          </a:p>
          <a:p>
            <a:r>
              <a:rPr lang="en-US" dirty="0" smtClean="0"/>
              <a:t>Significant community input in development</a:t>
            </a:r>
          </a:p>
          <a:p>
            <a:pPr lvl="1"/>
            <a:r>
              <a:rPr lang="en-US" dirty="0" smtClean="0"/>
              <a:t>Developer Days 2009, ITSAC 2009, Winter Developer Days 2010, Remediation telecon 2010-04-01</a:t>
            </a:r>
            <a:endParaRPr lang="en-US" dirty="0"/>
          </a:p>
        </p:txBody>
      </p:sp>
      <p:sp>
        <p:nvSpPr>
          <p:cNvPr id="6" name="Slide Number Placeholder 5"/>
          <p:cNvSpPr>
            <a:spLocks noGrp="1"/>
          </p:cNvSpPr>
          <p:nvPr>
            <p:ph type="sldNum" sz="quarter" idx="12"/>
          </p:nvPr>
        </p:nvSpPr>
        <p:spPr/>
        <p:txBody>
          <a:bodyPr/>
          <a:lstStyle/>
          <a:p>
            <a:pPr>
              <a:defRPr/>
            </a:pPr>
            <a:fld id="{A6D30AE4-5F55-4706-B005-A4B65AFDEA67}"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CD.4.4 Permanence of Effect (Include, SPLIT)</a:t>
            </a:r>
            <a:endParaRPr lang="en-US" dirty="0"/>
          </a:p>
        </p:txBody>
      </p:sp>
      <p:sp>
        <p:nvSpPr>
          <p:cNvPr id="3" name="Content Placeholder 2"/>
          <p:cNvSpPr>
            <a:spLocks noGrp="1"/>
          </p:cNvSpPr>
          <p:nvPr>
            <p:ph idx="1"/>
          </p:nvPr>
        </p:nvSpPr>
        <p:spPr>
          <a:xfrm>
            <a:off x="457200" y="1905000"/>
            <a:ext cx="8229600" cy="4419600"/>
          </a:xfrm>
        </p:spPr>
        <p:txBody>
          <a:bodyPr>
            <a:normAutofit fontScale="70000" lnSpcReduction="20000"/>
          </a:bodyPr>
          <a:lstStyle/>
          <a:p>
            <a:pPr>
              <a:buNone/>
            </a:pPr>
            <a:r>
              <a:rPr lang="en-US" dirty="0" smtClean="0"/>
              <a:t>RULE: CRE IDs will be assigned to remediation options which may not be “permanent.” For example, that may be reversed on a later reboot or directory service refresh.  Where differences in permanence exist, CRE will SPLIT and separate CRE IDs will be assigned.</a:t>
            </a:r>
          </a:p>
          <a:p>
            <a:pPr lvl="3"/>
            <a:endParaRPr lang="en-US" dirty="0" smtClean="0"/>
          </a:p>
          <a:p>
            <a:pPr>
              <a:buNone/>
            </a:pPr>
            <a:r>
              <a:rPr lang="en-US" dirty="0" smtClean="0"/>
              <a:t>DISCUSSION: Valid use cases have been described for the use of CRE IDs for actions like disabling a service in the running configuration without changing the system restart state.  If these are included in CRE, organizations who wish to disallow them can forbid them by policy; if they were excluded from CRE, they would not be available to those with operational need.  Compelling use cases have further been described for differentiating between </a:t>
            </a:r>
            <a:r>
              <a:rPr lang="en-US" dirty="0" err="1" smtClean="0"/>
              <a:t>remediations</a:t>
            </a:r>
            <a:r>
              <a:rPr lang="en-US" dirty="0" smtClean="0"/>
              <a:t> based on their permanence.</a:t>
            </a:r>
          </a:p>
          <a:p>
            <a:pPr lvl="3"/>
            <a:endParaRPr lang="en-US" dirty="0" smtClean="0"/>
          </a:p>
          <a:p>
            <a:pPr>
              <a:buNone/>
            </a:pPr>
            <a:r>
              <a:rPr lang="en-US" dirty="0" smtClean="0"/>
              <a:t>Notes: In practice, often overlap with Immediacy of Effect.</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CD.4.5 Scope of Effect (SPLIT)</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RULE: CRE will SPLIT based on whether a remediation option inherently can be applied to only a single system or to multiple systems.  For example, the same Windows GPO path would be assigned different CRE IDs when applied in a local policy versus a domain policy.</a:t>
            </a:r>
          </a:p>
          <a:p>
            <a:pPr lvl="3"/>
            <a:endParaRPr lang="en-US" dirty="0" smtClean="0"/>
          </a:p>
          <a:p>
            <a:pPr>
              <a:buNone/>
            </a:pPr>
            <a:r>
              <a:rPr lang="en-US" dirty="0" smtClean="0"/>
              <a:t>DISCUSSION: There are significant differences in operational impact, pre-requisites, and implementation details between </a:t>
            </a:r>
            <a:r>
              <a:rPr lang="en-US" dirty="0" err="1" smtClean="0"/>
              <a:t>remediations</a:t>
            </a:r>
            <a:r>
              <a:rPr lang="en-US" dirty="0" smtClean="0"/>
              <a:t> of differing scopes.</a:t>
            </a:r>
          </a:p>
          <a:p>
            <a:pPr>
              <a:buNone/>
            </a:pP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CD.5 Different Parameter Values (MERGE)</a:t>
            </a:r>
            <a:endParaRPr lang="en-US" dirty="0"/>
          </a:p>
        </p:txBody>
      </p:sp>
      <p:sp>
        <p:nvSpPr>
          <p:cNvPr id="3" name="Content Placeholder 2"/>
          <p:cNvSpPr>
            <a:spLocks noGrp="1"/>
          </p:cNvSpPr>
          <p:nvPr>
            <p:ph idx="1"/>
          </p:nvPr>
        </p:nvSpPr>
        <p:spPr>
          <a:xfrm>
            <a:off x="457200" y="1905000"/>
            <a:ext cx="8229600" cy="4724400"/>
          </a:xfrm>
        </p:spPr>
        <p:txBody>
          <a:bodyPr>
            <a:normAutofit fontScale="85000" lnSpcReduction="20000"/>
          </a:bodyPr>
          <a:lstStyle/>
          <a:p>
            <a:pPr>
              <a:buNone/>
            </a:pPr>
            <a:r>
              <a:rPr lang="en-US" dirty="0" smtClean="0"/>
              <a:t>RULE: Where feasible, CRE entries will include a description of possible parameters that may be used to tailor the remediation.  For example, one CRE ID will be assigned to the concept of setting the required minimum password length (on a given platform with a given method), regardless of the specific length required.</a:t>
            </a:r>
          </a:p>
          <a:p>
            <a:pPr lvl="3"/>
            <a:endParaRPr lang="en-US" dirty="0" smtClean="0"/>
          </a:p>
          <a:p>
            <a:pPr>
              <a:buNone/>
            </a:pPr>
            <a:r>
              <a:rPr lang="en-US" dirty="0" smtClean="0"/>
              <a:t>DISCUSSION: Many remediation statements naturally suggest parameterization.  Certain remediation workflows (e.g., remediation policy) may include the use case of specifying a range of values for a parameter; if CRE SPLIT on specific values it would make supporting such use cases extremely difficult.</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05000"/>
            <a:ext cx="8229600" cy="4572000"/>
          </a:xfrm>
        </p:spPr>
        <p:txBody>
          <a:bodyPr>
            <a:normAutofit fontScale="77500" lnSpcReduction="20000"/>
          </a:bodyPr>
          <a:lstStyle/>
          <a:p>
            <a:pPr>
              <a:buNone/>
            </a:pPr>
            <a:r>
              <a:rPr lang="en-US" dirty="0" smtClean="0"/>
              <a:t>Many remediation statements suggest the use of parameters.</a:t>
            </a:r>
          </a:p>
          <a:p>
            <a:pPr lvl="3"/>
            <a:endParaRPr lang="en-US" dirty="0" smtClean="0"/>
          </a:p>
          <a:p>
            <a:pPr>
              <a:buNone/>
            </a:pPr>
            <a:r>
              <a:rPr lang="en-US" dirty="0" smtClean="0"/>
              <a:t>Food for thought:</a:t>
            </a:r>
          </a:p>
          <a:p>
            <a:pPr lvl="1"/>
            <a:r>
              <a:rPr lang="en-US" dirty="0" smtClean="0"/>
              <a:t>“Set minimum password length to 8”</a:t>
            </a:r>
          </a:p>
          <a:p>
            <a:pPr lvl="1"/>
            <a:r>
              <a:rPr lang="en-US" dirty="0" smtClean="0"/>
              <a:t>“Set minimum password length to 16”</a:t>
            </a:r>
          </a:p>
          <a:p>
            <a:pPr lvl="4"/>
            <a:endParaRPr lang="en-US" dirty="0" smtClean="0"/>
          </a:p>
          <a:p>
            <a:pPr lvl="1"/>
            <a:r>
              <a:rPr lang="en-US" dirty="0" smtClean="0"/>
              <a:t>“Enable telnet server via </a:t>
            </a:r>
            <a:r>
              <a:rPr lang="en-US" dirty="0" err="1" smtClean="0"/>
              <a:t>inetd</a:t>
            </a:r>
            <a:r>
              <a:rPr lang="en-US" dirty="0" smtClean="0"/>
              <a:t>”</a:t>
            </a:r>
          </a:p>
          <a:p>
            <a:pPr lvl="1"/>
            <a:r>
              <a:rPr lang="en-US" dirty="0" smtClean="0"/>
              <a:t>“Disable telnet server via </a:t>
            </a:r>
            <a:r>
              <a:rPr lang="en-US" dirty="0" err="1" smtClean="0"/>
              <a:t>inetd</a:t>
            </a:r>
            <a:r>
              <a:rPr lang="en-US" dirty="0" smtClean="0"/>
              <a:t>”</a:t>
            </a:r>
          </a:p>
          <a:p>
            <a:pPr lvl="4"/>
            <a:endParaRPr lang="en-US" dirty="0" smtClean="0"/>
          </a:p>
          <a:p>
            <a:pPr lvl="1"/>
            <a:r>
              <a:rPr lang="en-US" dirty="0" smtClean="0"/>
              <a:t>“Install </a:t>
            </a:r>
            <a:r>
              <a:rPr lang="en-US" dirty="0" err="1" smtClean="0"/>
              <a:t>cpe</a:t>
            </a:r>
            <a:r>
              <a:rPr lang="en-US" dirty="0" smtClean="0"/>
              <a:t>:/a:example:web-browser:3.5”</a:t>
            </a:r>
          </a:p>
          <a:p>
            <a:pPr lvl="1"/>
            <a:r>
              <a:rPr lang="en-US" dirty="0" smtClean="0"/>
              <a:t>“Uninstall </a:t>
            </a:r>
            <a:r>
              <a:rPr lang="en-US" dirty="0" err="1" smtClean="0"/>
              <a:t>cpe</a:t>
            </a:r>
            <a:r>
              <a:rPr lang="en-US" dirty="0" smtClean="0"/>
              <a:t>:/a:example:web-browser:3.5”</a:t>
            </a:r>
          </a:p>
          <a:p>
            <a:pPr lvl="4"/>
            <a:endParaRPr lang="en-US" dirty="0" smtClean="0"/>
          </a:p>
          <a:p>
            <a:pPr lvl="1"/>
            <a:r>
              <a:rPr lang="en-US" dirty="0" smtClean="0"/>
              <a:t>“Install patch </a:t>
            </a:r>
            <a:r>
              <a:rPr lang="en-US" dirty="0" err="1" smtClean="0"/>
              <a:t>foo</a:t>
            </a:r>
            <a:r>
              <a:rPr lang="en-US" dirty="0" smtClean="0"/>
              <a:t> with the /quiet option”</a:t>
            </a:r>
          </a:p>
          <a:p>
            <a:pPr lvl="1"/>
            <a:r>
              <a:rPr lang="en-US" dirty="0" smtClean="0"/>
              <a:t>“Install patch </a:t>
            </a:r>
            <a:r>
              <a:rPr lang="en-US" dirty="0" err="1" smtClean="0"/>
              <a:t>foo</a:t>
            </a:r>
            <a:r>
              <a:rPr lang="en-US" dirty="0" smtClean="0"/>
              <a:t> with the /</a:t>
            </a:r>
            <a:r>
              <a:rPr lang="en-US" dirty="0" err="1" smtClean="0"/>
              <a:t>nouninstall</a:t>
            </a:r>
            <a:r>
              <a:rPr lang="en-US" dirty="0" smtClean="0"/>
              <a:t> option”</a:t>
            </a:r>
          </a:p>
          <a:p>
            <a:endParaRPr lang="en-US" dirty="0" smtClean="0"/>
          </a:p>
        </p:txBody>
      </p:sp>
      <p:sp>
        <p:nvSpPr>
          <p:cNvPr id="3" name="Title 2"/>
          <p:cNvSpPr>
            <a:spLocks noGrp="1"/>
          </p:cNvSpPr>
          <p:nvPr>
            <p:ph type="title"/>
          </p:nvPr>
        </p:nvSpPr>
        <p:spPr/>
        <p:txBody>
          <a:bodyPr/>
          <a:lstStyle/>
          <a:p>
            <a:r>
              <a:rPr lang="en-US" dirty="0" smtClean="0"/>
              <a:t>Parameters</a:t>
            </a:r>
            <a:endParaRPr lang="en-US" dirty="0"/>
          </a:p>
        </p:txBody>
      </p:sp>
      <p:sp>
        <p:nvSpPr>
          <p:cNvPr id="5" name="Slide Number Placeholder 4"/>
          <p:cNvSpPr>
            <a:spLocks noGrp="1"/>
          </p:cNvSpPr>
          <p:nvPr>
            <p:ph type="sldNum" sz="quarter" idx="12"/>
          </p:nvPr>
        </p:nvSpPr>
        <p:spPr/>
        <p:txBody>
          <a:bodyPr/>
          <a:lstStyle/>
          <a:p>
            <a:pPr>
              <a:defRPr/>
            </a:pPr>
            <a:fld id="{A6D30AE4-5F55-4706-B005-A4B65AFDEA67}" type="slidenum">
              <a:rPr lang="en-US" smtClean="0"/>
              <a:pPr>
                <a:defRPr/>
              </a:pPr>
              <a:t>23</a:t>
            </a:fld>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Parameters: System Object vs. Characteristics</a:t>
            </a:r>
            <a:endParaRPr lang="en-US" dirty="0"/>
          </a:p>
        </p:txBody>
      </p:sp>
      <p:sp>
        <p:nvSpPr>
          <p:cNvPr id="3" name="Content Placeholder 2"/>
          <p:cNvSpPr>
            <a:spLocks noGrp="1"/>
          </p:cNvSpPr>
          <p:nvPr>
            <p:ph idx="1"/>
          </p:nvPr>
        </p:nvSpPr>
        <p:spPr>
          <a:xfrm>
            <a:off x="457200" y="1905000"/>
            <a:ext cx="8229600" cy="4648200"/>
          </a:xfrm>
        </p:spPr>
        <p:txBody>
          <a:bodyPr>
            <a:normAutofit fontScale="92500" lnSpcReduction="20000"/>
          </a:bodyPr>
          <a:lstStyle/>
          <a:p>
            <a:r>
              <a:rPr lang="en-US" dirty="0" smtClean="0"/>
              <a:t>Should the specific system object be treated as a parameter, as well as its characteristics?</a:t>
            </a:r>
          </a:p>
          <a:p>
            <a:pPr lvl="1"/>
            <a:r>
              <a:rPr lang="en-US" dirty="0" smtClean="0"/>
              <a:t>File path as well as its permissions</a:t>
            </a:r>
          </a:p>
          <a:p>
            <a:pPr lvl="1"/>
            <a:r>
              <a:rPr lang="en-US" dirty="0" smtClean="0"/>
              <a:t>Which accounts or groups have what access to a file</a:t>
            </a:r>
          </a:p>
          <a:p>
            <a:pPr lvl="1"/>
            <a:r>
              <a:rPr lang="en-US" dirty="0" smtClean="0"/>
              <a:t>Registry key as well as its value</a:t>
            </a:r>
          </a:p>
          <a:p>
            <a:pPr lvl="1"/>
            <a:r>
              <a:rPr lang="en-US" dirty="0" smtClean="0"/>
              <a:t>Patch or app name to install or uninstall</a:t>
            </a:r>
          </a:p>
          <a:p>
            <a:r>
              <a:rPr lang="en-US" dirty="0" smtClean="0"/>
              <a:t>Sharply reduces number of CREs</a:t>
            </a:r>
          </a:p>
          <a:p>
            <a:r>
              <a:rPr lang="en-US" dirty="0" smtClean="0"/>
              <a:t>Significantly raises level of abstraction</a:t>
            </a:r>
          </a:p>
          <a:p>
            <a:r>
              <a:rPr lang="en-US" dirty="0" smtClean="0"/>
              <a:t>Aligns CRE more closely with function (API call) than situation</a:t>
            </a:r>
          </a:p>
          <a:p>
            <a:r>
              <a:rPr lang="en-US" dirty="0" smtClean="0"/>
              <a:t>Explodes number of indicators per CRE</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 Conceptual vs. Literal</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Humans prefer conceptual parameters, automation requires literal values</a:t>
            </a:r>
          </a:p>
          <a:p>
            <a:pPr lvl="1"/>
            <a:r>
              <a:rPr lang="en-US" dirty="0" smtClean="0"/>
              <a:t>Tool vendors and technical content authors fall in the middle</a:t>
            </a:r>
          </a:p>
          <a:p>
            <a:pPr lvl="1"/>
            <a:r>
              <a:rPr lang="en-US" dirty="0" smtClean="0"/>
              <a:t>So do CRE and ERI</a:t>
            </a:r>
          </a:p>
          <a:p>
            <a:r>
              <a:rPr lang="en-US" dirty="0" smtClean="0"/>
              <a:t>Conceptual and literal parameters often don’t match</a:t>
            </a:r>
          </a:p>
          <a:p>
            <a:pPr lvl="1"/>
            <a:r>
              <a:rPr lang="en-US" dirty="0" smtClean="0"/>
              <a:t>Bitmasks</a:t>
            </a:r>
          </a:p>
          <a:p>
            <a:pPr lvl="1"/>
            <a:r>
              <a:rPr lang="en-US" dirty="0" smtClean="0"/>
              <a:t> 0 = disabled, 1 = enabled (or anything != 0?)</a:t>
            </a:r>
          </a:p>
          <a:p>
            <a:pPr lvl="1"/>
            <a:r>
              <a:rPr lang="en-US" dirty="0" err="1" smtClean="0"/>
              <a:t>inetd.conf</a:t>
            </a:r>
            <a:r>
              <a:rPr lang="en-US" dirty="0" smtClean="0"/>
              <a:t> services, </a:t>
            </a:r>
            <a:r>
              <a:rPr lang="en-US" dirty="0" err="1" smtClean="0"/>
              <a:t>rc</a:t>
            </a:r>
            <a:r>
              <a:rPr lang="en-US" dirty="0" smtClean="0"/>
              <a:t> scripts</a:t>
            </a:r>
          </a:p>
          <a:p>
            <a:r>
              <a:rPr lang="en-US" dirty="0" smtClean="0"/>
              <a:t>Documentation is often poor</a:t>
            </a:r>
          </a:p>
          <a:p>
            <a:pPr lvl="1"/>
            <a:r>
              <a:rPr lang="en-US" dirty="0" smtClean="0"/>
              <a:t>Presents problems if primary source vendor is not author of CRE/ERI</a:t>
            </a:r>
          </a:p>
          <a:p>
            <a:r>
              <a:rPr lang="en-US" dirty="0" smtClean="0"/>
              <a:t>In CRE/ERI: Conceptual, literal, both?  In CRE or ERI?</a:t>
            </a:r>
          </a:p>
          <a:p>
            <a:pPr lvl="1"/>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 Simple vs. Complex</a:t>
            </a:r>
            <a:endParaRPr lang="en-US" dirty="0"/>
          </a:p>
        </p:txBody>
      </p:sp>
      <p:sp>
        <p:nvSpPr>
          <p:cNvPr id="3" name="Content Placeholder 2"/>
          <p:cNvSpPr>
            <a:spLocks noGrp="1"/>
          </p:cNvSpPr>
          <p:nvPr>
            <p:ph idx="1"/>
          </p:nvPr>
        </p:nvSpPr>
        <p:spPr>
          <a:xfrm>
            <a:off x="457200" y="1905000"/>
            <a:ext cx="8229600" cy="4648200"/>
          </a:xfrm>
        </p:spPr>
        <p:txBody>
          <a:bodyPr>
            <a:normAutofit fontScale="92500" lnSpcReduction="20000"/>
          </a:bodyPr>
          <a:lstStyle/>
          <a:p>
            <a:r>
              <a:rPr lang="en-US" dirty="0" smtClean="0"/>
              <a:t>Some parameters are very straightforward</a:t>
            </a:r>
          </a:p>
          <a:p>
            <a:pPr lvl="1"/>
            <a:r>
              <a:rPr lang="en-US" dirty="0" smtClean="0"/>
              <a:t>Password length, age</a:t>
            </a:r>
          </a:p>
          <a:p>
            <a:pPr lvl="1"/>
            <a:r>
              <a:rPr lang="en-US" dirty="0" smtClean="0"/>
              <a:t>Screensaver enabled, timeout</a:t>
            </a:r>
          </a:p>
          <a:p>
            <a:r>
              <a:rPr lang="en-US" dirty="0" smtClean="0"/>
              <a:t>Others are ambiguous abstractions</a:t>
            </a:r>
          </a:p>
          <a:p>
            <a:pPr lvl="1"/>
            <a:r>
              <a:rPr lang="en-US" dirty="0" smtClean="0"/>
              <a:t>Disable a Windows service: Set startup type to manual or disabled?  Change the running state?</a:t>
            </a:r>
          </a:p>
          <a:p>
            <a:pPr lvl="1"/>
            <a:r>
              <a:rPr lang="en-US" dirty="0" smtClean="0"/>
              <a:t>Ensure a directory isn’t world-writable (Unix </a:t>
            </a:r>
            <a:r>
              <a:rPr lang="en-US" dirty="0" err="1" smtClean="0"/>
              <a:t>vs</a:t>
            </a:r>
            <a:r>
              <a:rPr lang="en-US" dirty="0" smtClean="0"/>
              <a:t> Windows)</a:t>
            </a:r>
          </a:p>
          <a:p>
            <a:r>
              <a:rPr lang="en-US" dirty="0" smtClean="0"/>
              <a:t>Some have different methods or pre-requisites</a:t>
            </a:r>
          </a:p>
          <a:p>
            <a:pPr lvl="1"/>
            <a:r>
              <a:rPr lang="en-US" dirty="0" smtClean="0"/>
              <a:t>Install vs. uninstall an app or patch</a:t>
            </a:r>
          </a:p>
          <a:p>
            <a:r>
              <a:rPr lang="en-US" dirty="0" smtClean="0"/>
              <a:t>Thoughts?</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 vs. Options</a:t>
            </a:r>
            <a:endParaRPr lang="en-US" dirty="0"/>
          </a:p>
        </p:txBody>
      </p:sp>
      <p:sp>
        <p:nvSpPr>
          <p:cNvPr id="3" name="Content Placeholder 2"/>
          <p:cNvSpPr>
            <a:spLocks noGrp="1"/>
          </p:cNvSpPr>
          <p:nvPr>
            <p:ph idx="1"/>
          </p:nvPr>
        </p:nvSpPr>
        <p:spPr>
          <a:xfrm>
            <a:off x="457200" y="1981200"/>
            <a:ext cx="8229600" cy="4495800"/>
          </a:xfrm>
        </p:spPr>
        <p:txBody>
          <a:bodyPr>
            <a:normAutofit fontScale="77500" lnSpcReduction="20000"/>
          </a:bodyPr>
          <a:lstStyle/>
          <a:p>
            <a:r>
              <a:rPr lang="en-US" dirty="0" smtClean="0"/>
              <a:t>Let’s consider a “parameter” to be the variable with the most direct effect on the security model</a:t>
            </a:r>
          </a:p>
          <a:p>
            <a:pPr lvl="3"/>
            <a:endParaRPr lang="en-US" dirty="0" smtClean="0"/>
          </a:p>
          <a:p>
            <a:r>
              <a:rPr lang="en-US" dirty="0" smtClean="0"/>
              <a:t>Many </a:t>
            </a:r>
            <a:r>
              <a:rPr lang="en-US" dirty="0" err="1" smtClean="0"/>
              <a:t>remediations</a:t>
            </a:r>
            <a:r>
              <a:rPr lang="en-US" dirty="0" smtClean="0"/>
              <a:t> have other options besides</a:t>
            </a:r>
          </a:p>
          <a:p>
            <a:pPr lvl="1"/>
            <a:r>
              <a:rPr lang="en-US" dirty="0" smtClean="0"/>
              <a:t>quiet, force, </a:t>
            </a:r>
            <a:r>
              <a:rPr lang="en-US" dirty="0" err="1" smtClean="0"/>
              <a:t>uninstallable</a:t>
            </a:r>
            <a:r>
              <a:rPr lang="en-US" dirty="0" smtClean="0"/>
              <a:t> for patch or app installs</a:t>
            </a:r>
          </a:p>
          <a:p>
            <a:pPr lvl="1"/>
            <a:r>
              <a:rPr lang="en-US" dirty="0" smtClean="0"/>
              <a:t>Install location</a:t>
            </a:r>
          </a:p>
          <a:p>
            <a:pPr lvl="1"/>
            <a:r>
              <a:rPr lang="en-US" dirty="0" smtClean="0"/>
              <a:t>Active directory options, like where in the domain structure, which systems to affect</a:t>
            </a:r>
          </a:p>
          <a:p>
            <a:pPr lvl="1"/>
            <a:r>
              <a:rPr lang="en-US" dirty="0" smtClean="0"/>
              <a:t>Host of options for things like rpm</a:t>
            </a:r>
          </a:p>
          <a:p>
            <a:pPr lvl="3"/>
            <a:endParaRPr lang="en-US" dirty="0" smtClean="0"/>
          </a:p>
          <a:p>
            <a:r>
              <a:rPr lang="en-US" dirty="0" smtClean="0"/>
              <a:t>Should options be tracked as well as parameters?  In ERI?</a:t>
            </a:r>
          </a:p>
          <a:p>
            <a:pPr lvl="1"/>
            <a:r>
              <a:rPr lang="en-US" dirty="0" smtClean="0"/>
              <a:t>Options may be more critical at certain points in workflow than others.  Policy authors may not care; </a:t>
            </a:r>
            <a:r>
              <a:rPr lang="en-US" dirty="0" err="1" smtClean="0"/>
              <a:t>admins</a:t>
            </a:r>
            <a:r>
              <a:rPr lang="en-US" dirty="0" smtClean="0"/>
              <a:t> making tasking decisions and control language producers and consumers will.</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 Other Thoughts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Application installs and uninstalls</a:t>
            </a:r>
          </a:p>
          <a:p>
            <a:pPr lvl="1"/>
            <a:r>
              <a:rPr lang="en-US" dirty="0" smtClean="0"/>
              <a:t>Separate CREs for each version?</a:t>
            </a:r>
          </a:p>
          <a:p>
            <a:pPr lvl="1"/>
            <a:r>
              <a:rPr lang="en-US" dirty="0" smtClean="0"/>
              <a:t>How to support statements like “uninstall any version earlier than X?”</a:t>
            </a:r>
          </a:p>
          <a:p>
            <a:pPr lvl="3"/>
            <a:endParaRPr lang="en-US" dirty="0" smtClean="0"/>
          </a:p>
          <a:p>
            <a:r>
              <a:rPr lang="en-US" dirty="0" smtClean="0"/>
              <a:t>Some parameters may be identified by type rather than name</a:t>
            </a:r>
          </a:p>
          <a:p>
            <a:pPr lvl="1"/>
            <a:r>
              <a:rPr lang="en-US" dirty="0" smtClean="0"/>
              <a:t>“All user home directories”</a:t>
            </a:r>
          </a:p>
          <a:p>
            <a:pPr lvl="1"/>
            <a:r>
              <a:rPr lang="en-US" dirty="0" smtClean="0"/>
              <a:t>“Administrators”</a:t>
            </a:r>
          </a:p>
          <a:p>
            <a:pPr lvl="1"/>
            <a:r>
              <a:rPr lang="en-US" dirty="0" smtClean="0"/>
              <a:t>“Only users authorized to access financial information”</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System Defaults vs. Customized Settings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Many system attributes with well-known defaults are commonly customized</a:t>
            </a:r>
          </a:p>
          <a:p>
            <a:pPr lvl="1"/>
            <a:r>
              <a:rPr lang="en-US" dirty="0" err="1" smtClean="0"/>
              <a:t>winroot</a:t>
            </a:r>
            <a:r>
              <a:rPr lang="en-US" dirty="0" smtClean="0"/>
              <a:t>, program files, application install directories</a:t>
            </a:r>
          </a:p>
          <a:p>
            <a:pPr lvl="1"/>
            <a:r>
              <a:rPr lang="en-US" dirty="0" smtClean="0"/>
              <a:t>Some of these are easy to resolve on running systems, others less so</a:t>
            </a:r>
          </a:p>
          <a:p>
            <a:r>
              <a:rPr lang="en-US" dirty="0" smtClean="0"/>
              <a:t>If CRE descriptions are written with default values, they may be too narrowly specified</a:t>
            </a:r>
          </a:p>
          <a:p>
            <a:pPr lvl="1"/>
            <a:r>
              <a:rPr lang="en-US" dirty="0" smtClean="0"/>
              <a:t>However, lack of detail leads to other problems</a:t>
            </a:r>
          </a:p>
          <a:p>
            <a:pPr lvl="1"/>
            <a:r>
              <a:rPr lang="en-US" dirty="0" smtClean="0"/>
              <a:t>E.g., bare filenames causes ambiguity</a:t>
            </a:r>
          </a:p>
          <a:p>
            <a:r>
              <a:rPr lang="en-US" dirty="0" smtClean="0"/>
              <a:t>Some systems may be so customized automation is impractical or impossible</a:t>
            </a:r>
          </a:p>
          <a:p>
            <a:pPr lvl="1"/>
            <a:r>
              <a:rPr lang="en-US" dirty="0" smtClean="0"/>
              <a:t>Edited source code, unrecognizable directory structures, etc.</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Remediation: A security-related set of actions that result in a change to a computer’s configuration.  May be motivated by discovered vulnerabilities or </a:t>
            </a:r>
            <a:r>
              <a:rPr lang="en-US" dirty="0" err="1" smtClean="0"/>
              <a:t>mis</a:t>
            </a:r>
            <a:r>
              <a:rPr lang="en-US" dirty="0" smtClean="0"/>
              <a:t>-configurations.</a:t>
            </a:r>
          </a:p>
          <a:p>
            <a:endParaRPr lang="en-US" dirty="0" smtClean="0"/>
          </a:p>
          <a:p>
            <a:r>
              <a:rPr lang="en-US" dirty="0" smtClean="0"/>
              <a:t>Vulnerability: Something that lets an attacker:</a:t>
            </a:r>
          </a:p>
          <a:p>
            <a:pPr lvl="1"/>
            <a:r>
              <a:rPr lang="en-US" dirty="0" smtClean="0"/>
              <a:t>Execute unauthorized commands</a:t>
            </a:r>
          </a:p>
          <a:p>
            <a:pPr lvl="1"/>
            <a:r>
              <a:rPr lang="en-US" dirty="0" smtClean="0"/>
              <a:t>Bypass restrictions on data access or modification</a:t>
            </a:r>
          </a:p>
          <a:p>
            <a:pPr lvl="1"/>
            <a:r>
              <a:rPr lang="en-US" dirty="0" smtClean="0"/>
              <a:t>Pose as another entity</a:t>
            </a:r>
          </a:p>
          <a:p>
            <a:pPr lvl="1"/>
            <a:r>
              <a:rPr lang="en-US" dirty="0" smtClean="0"/>
              <a:t>Affect the availability of a system resource</a:t>
            </a:r>
          </a:p>
          <a:p>
            <a:endParaRPr lang="en-US" dirty="0" smtClean="0"/>
          </a:p>
          <a:p>
            <a:r>
              <a:rPr lang="en-US" dirty="0" err="1" smtClean="0"/>
              <a:t>Mis</a:t>
            </a:r>
            <a:r>
              <a:rPr lang="en-US" dirty="0" smtClean="0"/>
              <a:t>-configuration: Any configuration state that does not comply with an organization’s security policy.</a:t>
            </a:r>
            <a:endParaRPr lang="en-US" dirty="0"/>
          </a:p>
        </p:txBody>
      </p:sp>
      <p:sp>
        <p:nvSpPr>
          <p:cNvPr id="3" name="Title 2"/>
          <p:cNvSpPr>
            <a:spLocks noGrp="1"/>
          </p:cNvSpPr>
          <p:nvPr>
            <p:ph type="title"/>
          </p:nvPr>
        </p:nvSpPr>
        <p:spPr/>
        <p:txBody>
          <a:bodyPr/>
          <a:lstStyle/>
          <a:p>
            <a:r>
              <a:rPr lang="en-US" dirty="0" smtClean="0"/>
              <a:t>Definitions</a:t>
            </a:r>
            <a:endParaRPr lang="en-US" dirty="0"/>
          </a:p>
        </p:txBody>
      </p:sp>
      <p:sp>
        <p:nvSpPr>
          <p:cNvPr id="5" name="Slide Number Placeholder 4"/>
          <p:cNvSpPr>
            <a:spLocks noGrp="1"/>
          </p:cNvSpPr>
          <p:nvPr>
            <p:ph type="sldNum" sz="quarter" idx="12"/>
          </p:nvPr>
        </p:nvSpPr>
        <p:spPr/>
        <p:txBody>
          <a:bodyPr/>
          <a:lstStyle/>
          <a:p>
            <a:pPr>
              <a:defRPr/>
            </a:pPr>
            <a:fld id="{A6D30AE4-5F55-4706-B005-A4B65AFDEA6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Operational Impacts or Side Effects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Possible examples:</a:t>
            </a:r>
          </a:p>
          <a:p>
            <a:pPr lvl="1"/>
            <a:r>
              <a:rPr lang="en-US" dirty="0" smtClean="0"/>
              <a:t>Removing, adding, or restricting a capability</a:t>
            </a:r>
          </a:p>
          <a:p>
            <a:pPr lvl="1"/>
            <a:r>
              <a:rPr lang="en-US" dirty="0" smtClean="0"/>
              <a:t>Interactions with other software</a:t>
            </a:r>
          </a:p>
          <a:p>
            <a:pPr lvl="1"/>
            <a:r>
              <a:rPr lang="en-US" dirty="0" smtClean="0"/>
              <a:t>Ongoing disk usage (e.g., changing auditing)</a:t>
            </a:r>
          </a:p>
          <a:p>
            <a:r>
              <a:rPr lang="en-US" dirty="0" smtClean="0"/>
              <a:t>Often drives CRE selection</a:t>
            </a:r>
          </a:p>
          <a:p>
            <a:pPr lvl="1"/>
            <a:r>
              <a:rPr lang="en-US" dirty="0" smtClean="0"/>
              <a:t>In policy</a:t>
            </a:r>
          </a:p>
          <a:p>
            <a:pPr lvl="1"/>
            <a:r>
              <a:rPr lang="en-US" dirty="0" smtClean="0"/>
              <a:t>In tasking</a:t>
            </a:r>
          </a:p>
          <a:p>
            <a:r>
              <a:rPr lang="en-US" dirty="0" smtClean="0"/>
              <a:t>Difficult to predict or describe for software install, removal, or version change </a:t>
            </a:r>
          </a:p>
          <a:p>
            <a:r>
              <a:rPr lang="en-US" dirty="0" smtClean="0"/>
              <a:t>Can this be formalized?</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Platforms</a:t>
            </a:r>
            <a:endParaRPr lang="en-US" dirty="0"/>
          </a:p>
        </p:txBody>
      </p:sp>
      <p:sp>
        <p:nvSpPr>
          <p:cNvPr id="3" name="Content Placeholder 2"/>
          <p:cNvSpPr>
            <a:spLocks noGrp="1"/>
          </p:cNvSpPr>
          <p:nvPr>
            <p:ph idx="1"/>
          </p:nvPr>
        </p:nvSpPr>
        <p:spPr>
          <a:xfrm>
            <a:off x="457200" y="1905000"/>
            <a:ext cx="8229600" cy="4648200"/>
          </a:xfrm>
        </p:spPr>
        <p:txBody>
          <a:bodyPr>
            <a:normAutofit fontScale="77500" lnSpcReduction="20000"/>
          </a:bodyPr>
          <a:lstStyle/>
          <a:p>
            <a:r>
              <a:rPr lang="en-US" dirty="0" smtClean="0"/>
              <a:t>What should be considered “a platform” for CRE?</a:t>
            </a:r>
          </a:p>
          <a:p>
            <a:pPr lvl="1"/>
            <a:r>
              <a:rPr lang="en-US" dirty="0" smtClean="0"/>
              <a:t>Windows XP?  XP Pro?  XP Pro SP3?</a:t>
            </a:r>
          </a:p>
          <a:p>
            <a:r>
              <a:rPr lang="en-US" dirty="0" smtClean="0"/>
              <a:t>CVE and CCE have different approaches to handling platforms in their Content Decisions</a:t>
            </a:r>
          </a:p>
          <a:p>
            <a:pPr lvl="1"/>
            <a:r>
              <a:rPr lang="en-US" dirty="0" smtClean="0"/>
              <a:t>CCE’s rules relate to the software, CVE’s to the issues</a:t>
            </a:r>
          </a:p>
          <a:p>
            <a:r>
              <a:rPr lang="en-US" dirty="0" smtClean="0"/>
              <a:t>Primary source vendors differ</a:t>
            </a:r>
          </a:p>
          <a:p>
            <a:pPr lvl="1"/>
            <a:r>
              <a:rPr lang="en-US" dirty="0" smtClean="0"/>
              <a:t>From one vendor to the next</a:t>
            </a:r>
          </a:p>
          <a:p>
            <a:pPr lvl="1"/>
            <a:r>
              <a:rPr lang="en-US" dirty="0" smtClean="0"/>
              <a:t>From one issue type to another</a:t>
            </a:r>
          </a:p>
          <a:p>
            <a:pPr lvl="1"/>
            <a:r>
              <a:rPr lang="en-US" dirty="0" smtClean="0"/>
              <a:t>From one issue to another</a:t>
            </a:r>
          </a:p>
          <a:p>
            <a:r>
              <a:rPr lang="en-US" dirty="0" smtClean="0"/>
              <a:t>Remediation statements are made about platform types</a:t>
            </a:r>
          </a:p>
          <a:p>
            <a:pPr lvl="1"/>
            <a:r>
              <a:rPr lang="en-US" dirty="0" smtClean="0"/>
              <a:t>“Disable any web server”</a:t>
            </a:r>
          </a:p>
          <a:p>
            <a:r>
              <a:rPr lang="en-US" dirty="0" smtClean="0"/>
              <a:t>Complex platforms of app plus OS</a:t>
            </a:r>
          </a:p>
          <a:p>
            <a:pPr lvl="1"/>
            <a:r>
              <a:rPr lang="en-US" dirty="0" smtClean="0"/>
              <a:t>Issue for CCE as well</a:t>
            </a:r>
            <a:endParaRPr lang="en-US" dirty="0"/>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752600"/>
            <a:ext cx="7696200" cy="4953000"/>
          </a:xfrm>
        </p:spPr>
        <p:txBody>
          <a:bodyPr>
            <a:normAutofit/>
          </a:bodyPr>
          <a:lstStyle/>
          <a:p>
            <a:pPr>
              <a:spcAft>
                <a:spcPts val="1000"/>
              </a:spcAft>
            </a:pPr>
            <a:r>
              <a:rPr lang="en-US" dirty="0" smtClean="0"/>
              <a:t>Monitor the </a:t>
            </a:r>
            <a:r>
              <a:rPr lang="en-US" dirty="0" smtClean="0">
                <a:solidFill>
                  <a:schemeClr val="accent1"/>
                </a:solidFill>
              </a:rPr>
              <a:t>emerging-specs@nist.gov</a:t>
            </a:r>
            <a:r>
              <a:rPr lang="en-US" dirty="0" smtClean="0"/>
              <a:t> email list for announcements and technical discussions</a:t>
            </a:r>
          </a:p>
          <a:p>
            <a:pPr lvl="1">
              <a:spcAft>
                <a:spcPts val="1000"/>
              </a:spcAft>
            </a:pPr>
            <a:r>
              <a:rPr lang="en-US" dirty="0" smtClean="0"/>
              <a:t>See </a:t>
            </a:r>
            <a:r>
              <a:rPr lang="en-US" dirty="0" smtClean="0">
                <a:solidFill>
                  <a:schemeClr val="accent1"/>
                </a:solidFill>
              </a:rPr>
              <a:t>http://scap.nist.gov/community.html</a:t>
            </a:r>
            <a:r>
              <a:rPr lang="en-US" dirty="0" smtClean="0"/>
              <a:t> to subscribe</a:t>
            </a:r>
          </a:p>
          <a:p>
            <a:pPr>
              <a:spcAft>
                <a:spcPts val="1000"/>
              </a:spcAft>
            </a:pPr>
            <a:r>
              <a:rPr lang="en-US" dirty="0" smtClean="0"/>
              <a:t>More teleconferences will be scheduled</a:t>
            </a:r>
          </a:p>
        </p:txBody>
      </p:sp>
      <p:sp>
        <p:nvSpPr>
          <p:cNvPr id="3" name="Title 2"/>
          <p:cNvSpPr>
            <a:spLocks noGrp="1"/>
          </p:cNvSpPr>
          <p:nvPr>
            <p:ph type="title"/>
          </p:nvPr>
        </p:nvSpPr>
        <p:spPr/>
        <p:txBody>
          <a:bodyPr/>
          <a:lstStyle/>
          <a:p>
            <a:r>
              <a:rPr lang="en-US" dirty="0" smtClean="0"/>
              <a:t>Stay Involved!</a:t>
            </a:r>
            <a:endParaRPr lang="en-US" dirty="0"/>
          </a:p>
        </p:txBody>
      </p:sp>
      <p:sp>
        <p:nvSpPr>
          <p:cNvPr id="5" name="Slide Number Placeholder 4"/>
          <p:cNvSpPr>
            <a:spLocks noGrp="1"/>
          </p:cNvSpPr>
          <p:nvPr>
            <p:ph type="sldNum" sz="quarter" idx="12"/>
          </p:nvPr>
        </p:nvSpPr>
        <p:spPr/>
        <p:txBody>
          <a:bodyPr/>
          <a:lstStyle/>
          <a:p>
            <a:pPr>
              <a:defRPr/>
            </a:pPr>
            <a:fld id="{A6D30AE4-5F55-4706-B005-A4B65AFDEA67}" type="slidenum">
              <a:rPr lang="en-US" smtClean="0"/>
              <a:pPr>
                <a:defRPr/>
              </a:pPr>
              <a:t>32</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 continued</a:t>
            </a:r>
            <a:endParaRPr lang="en-US" dirty="0"/>
          </a:p>
        </p:txBody>
      </p:sp>
      <p:sp>
        <p:nvSpPr>
          <p:cNvPr id="3" name="Content Placeholder 2"/>
          <p:cNvSpPr>
            <a:spLocks noGrp="1"/>
          </p:cNvSpPr>
          <p:nvPr>
            <p:ph idx="1"/>
          </p:nvPr>
        </p:nvSpPr>
        <p:spPr/>
        <p:txBody>
          <a:bodyPr>
            <a:normAutofit lnSpcReduction="10000"/>
          </a:bodyPr>
          <a:lstStyle/>
          <a:p>
            <a:r>
              <a:rPr lang="en-US" sz="2500" dirty="0" smtClean="0"/>
              <a:t>Indicator: A vulnerability, </a:t>
            </a:r>
            <a:r>
              <a:rPr lang="en-US" sz="2500" dirty="0" err="1" smtClean="0"/>
              <a:t>mis</a:t>
            </a:r>
            <a:r>
              <a:rPr lang="en-US" sz="2500" dirty="0" smtClean="0"/>
              <a:t>-configuration, or other issue which a remediation addresses.</a:t>
            </a:r>
          </a:p>
          <a:p>
            <a:pPr lvl="3"/>
            <a:endParaRPr lang="en-US" sz="1300" dirty="0" smtClean="0"/>
          </a:p>
          <a:p>
            <a:r>
              <a:rPr lang="en-US" sz="2500" dirty="0" smtClean="0"/>
              <a:t>Remediation Policy: An organization’s description of which </a:t>
            </a:r>
            <a:r>
              <a:rPr lang="en-US" sz="2500" dirty="0" err="1" smtClean="0"/>
              <a:t>remediations</a:t>
            </a:r>
            <a:r>
              <a:rPr lang="en-US" sz="2500" dirty="0" smtClean="0"/>
              <a:t> are required, allowed, or disallowed in various contexts.  Description of context may include vulnerability or </a:t>
            </a:r>
            <a:r>
              <a:rPr lang="en-US" sz="2500" dirty="0" err="1" smtClean="0"/>
              <a:t>misconfiguration</a:t>
            </a:r>
            <a:r>
              <a:rPr lang="en-US" sz="2500" dirty="0" smtClean="0"/>
              <a:t> status, other software, hardware, or network placement criteria, operational factors, etc.</a:t>
            </a:r>
          </a:p>
          <a:p>
            <a:pPr lvl="3"/>
            <a:endParaRPr lang="en-US" sz="1300" dirty="0" smtClean="0"/>
          </a:p>
          <a:p>
            <a:r>
              <a:rPr lang="en-US" sz="2500" dirty="0" smtClean="0"/>
              <a:t>Remediation Tasking:  The assignment of specific </a:t>
            </a:r>
            <a:r>
              <a:rPr lang="en-US" sz="2500" dirty="0" err="1" smtClean="0"/>
              <a:t>remediations</a:t>
            </a:r>
            <a:r>
              <a:rPr lang="en-US" sz="2500" dirty="0" smtClean="0"/>
              <a:t> to specific computers.</a:t>
            </a:r>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 ERI, and Remediation Workflows</a:t>
            </a:r>
            <a:endParaRPr lang="en-US" dirty="0"/>
          </a:p>
        </p:txBody>
      </p:sp>
      <p:sp>
        <p:nvSpPr>
          <p:cNvPr id="3" name="Content Placeholder 2"/>
          <p:cNvSpPr>
            <a:spLocks noGrp="1"/>
          </p:cNvSpPr>
          <p:nvPr>
            <p:ph idx="1"/>
          </p:nvPr>
        </p:nvSpPr>
        <p:spPr>
          <a:xfrm>
            <a:off x="457200" y="1828800"/>
            <a:ext cx="8229600" cy="4648200"/>
          </a:xfrm>
        </p:spPr>
        <p:txBody>
          <a:bodyPr>
            <a:normAutofit fontScale="92500" lnSpcReduction="10000"/>
          </a:bodyPr>
          <a:lstStyle/>
          <a:p>
            <a:pPr marL="0" indent="0">
              <a:buNone/>
            </a:pPr>
            <a:r>
              <a:rPr lang="en-US" dirty="0" smtClean="0"/>
              <a:t>CRE and ERI are intended to facilitate clear and accurate communication in:</a:t>
            </a:r>
          </a:p>
          <a:p>
            <a:pPr lvl="1"/>
            <a:r>
              <a:rPr lang="en-US" dirty="0" smtClean="0"/>
              <a:t>Disclosure of remediation information, by primary vendor or third-party source</a:t>
            </a:r>
          </a:p>
          <a:p>
            <a:pPr lvl="1"/>
            <a:r>
              <a:rPr lang="en-US" dirty="0" smtClean="0"/>
              <a:t>Remediation policy statements by organizations</a:t>
            </a:r>
          </a:p>
          <a:p>
            <a:pPr lvl="1"/>
            <a:r>
              <a:rPr lang="en-US" dirty="0" smtClean="0"/>
              <a:t>Remediation selection, integrating with assessment results &amp; operational factors</a:t>
            </a:r>
          </a:p>
          <a:p>
            <a:pPr lvl="1"/>
            <a:r>
              <a:rPr lang="en-US" dirty="0" smtClean="0"/>
              <a:t>Documenting policy deviations / registering exceptions</a:t>
            </a:r>
          </a:p>
          <a:p>
            <a:pPr lvl="1"/>
            <a:r>
              <a:rPr lang="en-US" dirty="0" smtClean="0"/>
              <a:t>Specific remediation tasking, manual or automated</a:t>
            </a:r>
          </a:p>
          <a:p>
            <a:pPr lvl="1"/>
            <a:r>
              <a:rPr lang="en-US" dirty="0" smtClean="0"/>
              <a:t>Remediation status reporting</a:t>
            </a:r>
          </a:p>
        </p:txBody>
      </p:sp>
      <p:sp>
        <p:nvSpPr>
          <p:cNvPr id="6" name="Slide Number Placeholder 5"/>
          <p:cNvSpPr>
            <a:spLocks noGrp="1"/>
          </p:cNvSpPr>
          <p:nvPr>
            <p:ph type="sldNum" sz="quarter" idx="12"/>
          </p:nvPr>
        </p:nvSpPr>
        <p:spPr/>
        <p:txBody>
          <a:bodyPr/>
          <a:lstStyle/>
          <a:p>
            <a:pPr>
              <a:defRPr/>
            </a:pPr>
            <a:fld id="{A6D30AE4-5F55-4706-B005-A4B65AFDEA67}"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CRE</a:t>
            </a:r>
            <a:endParaRPr lang="en-US" dirty="0"/>
          </a:p>
        </p:txBody>
      </p:sp>
      <p:sp>
        <p:nvSpPr>
          <p:cNvPr id="3" name="Content Placeholder 2"/>
          <p:cNvSpPr>
            <a:spLocks noGrp="1"/>
          </p:cNvSpPr>
          <p:nvPr>
            <p:ph idx="1"/>
          </p:nvPr>
        </p:nvSpPr>
        <p:spPr>
          <a:xfrm>
            <a:off x="457200" y="1752600"/>
            <a:ext cx="8229600" cy="4572000"/>
          </a:xfrm>
        </p:spPr>
        <p:txBody>
          <a:bodyPr>
            <a:normAutofit lnSpcReduction="10000"/>
          </a:bodyPr>
          <a:lstStyle/>
          <a:p>
            <a:r>
              <a:rPr lang="en-US" dirty="0" smtClean="0"/>
              <a:t>A method for assigning common identifiers (names) to </a:t>
            </a:r>
            <a:r>
              <a:rPr lang="en-US" dirty="0" err="1" smtClean="0"/>
              <a:t>remediations</a:t>
            </a:r>
            <a:endParaRPr lang="en-US" dirty="0" smtClean="0"/>
          </a:p>
          <a:p>
            <a:pPr lvl="3"/>
            <a:endParaRPr lang="en-US" dirty="0" smtClean="0"/>
          </a:p>
          <a:p>
            <a:r>
              <a:rPr lang="en-US" dirty="0" smtClean="0"/>
              <a:t>A CRE entry includes the minimum information necessary to show why the item is in the list, and differentiate it from other entries</a:t>
            </a:r>
          </a:p>
          <a:p>
            <a:pPr lvl="1"/>
            <a:r>
              <a:rPr lang="en-US" dirty="0" smtClean="0"/>
              <a:t>Usable in broadest set of remediation workflows</a:t>
            </a:r>
          </a:p>
          <a:p>
            <a:pPr lvl="1"/>
            <a:r>
              <a:rPr lang="en-US" dirty="0" smtClean="0"/>
              <a:t>Least controversial information</a:t>
            </a:r>
          </a:p>
          <a:p>
            <a:pPr lvl="1"/>
            <a:r>
              <a:rPr lang="en-US" dirty="0" smtClean="0"/>
              <a:t>Increases stability of CRE entries</a:t>
            </a:r>
          </a:p>
        </p:txBody>
      </p:sp>
      <p:sp>
        <p:nvSpPr>
          <p:cNvPr id="6" name="Slide Number Placeholder 5"/>
          <p:cNvSpPr>
            <a:spLocks noGrp="1"/>
          </p:cNvSpPr>
          <p:nvPr>
            <p:ph type="sldNum" sz="quarter" idx="12"/>
          </p:nvPr>
        </p:nvSpPr>
        <p:spPr/>
        <p:txBody>
          <a:bodyPr/>
          <a:lstStyle/>
          <a:p>
            <a:pPr>
              <a:defRPr/>
            </a:pPr>
            <a:fld id="{A6D30AE4-5F55-4706-B005-A4B65AFDEA67}"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 Entry Contents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Unique identifier</a:t>
            </a:r>
          </a:p>
          <a:p>
            <a:pPr lvl="1"/>
            <a:r>
              <a:rPr lang="en-US" dirty="0" smtClean="0"/>
              <a:t>Similar to OVAL IDs, including namespace</a:t>
            </a:r>
          </a:p>
          <a:p>
            <a:r>
              <a:rPr lang="en-US" dirty="0" smtClean="0"/>
              <a:t>Description: a human-oriented prose explanation of the remediation</a:t>
            </a:r>
          </a:p>
          <a:p>
            <a:r>
              <a:rPr lang="en-US" dirty="0" smtClean="0"/>
              <a:t>Applicable platform</a:t>
            </a:r>
          </a:p>
          <a:p>
            <a:r>
              <a:rPr lang="en-US" dirty="0" smtClean="0"/>
              <a:t>Parameters</a:t>
            </a:r>
          </a:p>
          <a:p>
            <a:r>
              <a:rPr lang="en-US" dirty="0" smtClean="0"/>
              <a:t>Supporting references</a:t>
            </a:r>
          </a:p>
          <a:p>
            <a:r>
              <a:rPr lang="en-US" dirty="0" smtClean="0"/>
              <a:t>Metadata about the entry</a:t>
            </a:r>
          </a:p>
          <a:p>
            <a:pPr lvl="1"/>
            <a:r>
              <a:rPr lang="en-US" dirty="0" smtClean="0"/>
              <a:t>Creation and modification dates, deprecation status, version, provenance</a:t>
            </a:r>
          </a:p>
        </p:txBody>
      </p:sp>
      <p:sp>
        <p:nvSpPr>
          <p:cNvPr id="4" name="Slide Number Placeholder 3"/>
          <p:cNvSpPr>
            <a:spLocks noGrp="1"/>
          </p:cNvSpPr>
          <p:nvPr>
            <p:ph type="sldNum" sz="quarter" idx="12"/>
          </p:nvPr>
        </p:nvSpPr>
        <p:spPr/>
        <p:txBody>
          <a:bodyPr/>
          <a:lstStyle/>
          <a:p>
            <a:pPr>
              <a:defRPr/>
            </a:pPr>
            <a:fld id="{A6D30AE4-5F55-4706-B005-A4B65AFDEA67}" type="slidenum">
              <a:rPr lang="en-US" smtClean="0"/>
              <a:pPr>
                <a:defRPr/>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ERI defines additional information about CRE entries needed to support certain remediation use cases</a:t>
            </a:r>
          </a:p>
          <a:p>
            <a:pPr lvl="1"/>
            <a:r>
              <a:rPr lang="en-US" dirty="0" smtClean="0"/>
              <a:t>Creating remediation policy</a:t>
            </a:r>
          </a:p>
          <a:p>
            <a:pPr lvl="1"/>
            <a:r>
              <a:rPr lang="en-US" dirty="0" smtClean="0"/>
              <a:t>Deciding on remediation tasking</a:t>
            </a:r>
          </a:p>
          <a:p>
            <a:pPr lvl="3"/>
            <a:endParaRPr lang="en-US" dirty="0" smtClean="0"/>
          </a:p>
          <a:p>
            <a:r>
              <a:rPr lang="en-US" dirty="0" smtClean="0"/>
              <a:t>Currently this data is inconsistently presented if available</a:t>
            </a:r>
          </a:p>
          <a:p>
            <a:pPr lvl="3"/>
            <a:endParaRPr lang="en-US" dirty="0" smtClean="0"/>
          </a:p>
          <a:p>
            <a:r>
              <a:rPr lang="en-US" dirty="0" smtClean="0"/>
              <a:t>Separating ERI from CRE provides advantages</a:t>
            </a:r>
          </a:p>
          <a:p>
            <a:pPr lvl="1"/>
            <a:r>
              <a:rPr lang="en-US" dirty="0" smtClean="0"/>
              <a:t>Reduces the volatility of CRE entries</a:t>
            </a:r>
          </a:p>
          <a:p>
            <a:pPr lvl="1"/>
            <a:r>
              <a:rPr lang="en-US" dirty="0" smtClean="0"/>
              <a:t>Allows for third-party or localized ERI records</a:t>
            </a:r>
          </a:p>
          <a:p>
            <a:pPr lvl="3"/>
            <a:endParaRPr lang="en-US" dirty="0" smtClean="0"/>
          </a:p>
          <a:p>
            <a:r>
              <a:rPr lang="en-US" dirty="0" smtClean="0"/>
              <a:t>ERI does not prescribe a schema or presentation format</a:t>
            </a:r>
          </a:p>
        </p:txBody>
      </p:sp>
      <p:sp>
        <p:nvSpPr>
          <p:cNvPr id="3" name="Title 2"/>
          <p:cNvSpPr>
            <a:spLocks noGrp="1"/>
          </p:cNvSpPr>
          <p:nvPr>
            <p:ph type="title"/>
          </p:nvPr>
        </p:nvSpPr>
        <p:spPr>
          <a:xfrm>
            <a:off x="685800" y="274638"/>
            <a:ext cx="7696200" cy="944562"/>
          </a:xfrm>
        </p:spPr>
        <p:txBody>
          <a:bodyPr>
            <a:normAutofit fontScale="90000"/>
          </a:bodyPr>
          <a:lstStyle/>
          <a:p>
            <a:r>
              <a:rPr lang="en-US" dirty="0" smtClean="0"/>
              <a:t>Extended Remediation Information (ERI)</a:t>
            </a:r>
            <a:endParaRPr lang="en-US" dirty="0"/>
          </a:p>
        </p:txBody>
      </p:sp>
      <p:sp>
        <p:nvSpPr>
          <p:cNvPr id="5" name="Slide Number Placeholder 4"/>
          <p:cNvSpPr>
            <a:spLocks noGrp="1"/>
          </p:cNvSpPr>
          <p:nvPr>
            <p:ph type="sldNum" sz="quarter" idx="12"/>
          </p:nvPr>
        </p:nvSpPr>
        <p:spPr/>
        <p:txBody>
          <a:bodyPr/>
          <a:lstStyle/>
          <a:p>
            <a:pPr>
              <a:defRPr/>
            </a:pPr>
            <a:fld id="{A6D30AE4-5F55-4706-B005-A4B65AFDEA67}"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05000"/>
            <a:ext cx="8229600" cy="4419600"/>
          </a:xfrm>
        </p:spPr>
        <p:txBody>
          <a:bodyPr>
            <a:normAutofit fontScale="77500" lnSpcReduction="20000"/>
          </a:bodyPr>
          <a:lstStyle/>
          <a:p>
            <a:r>
              <a:rPr lang="en-US" dirty="0" smtClean="0"/>
              <a:t>Remediation Discovery</a:t>
            </a:r>
          </a:p>
          <a:p>
            <a:pPr lvl="1"/>
            <a:r>
              <a:rPr lang="en-US" dirty="0" smtClean="0"/>
              <a:t>Which CREs are available on a given platform?  For a particular CVE or CCE?</a:t>
            </a:r>
          </a:p>
          <a:p>
            <a:pPr lvl="4"/>
            <a:endParaRPr lang="en-US" dirty="0" smtClean="0"/>
          </a:p>
          <a:p>
            <a:r>
              <a:rPr lang="en-US" dirty="0" smtClean="0"/>
              <a:t>Remediation Selection</a:t>
            </a:r>
          </a:p>
          <a:p>
            <a:pPr lvl="1"/>
            <a:r>
              <a:rPr lang="en-US" dirty="0" smtClean="0"/>
              <a:t>Of the possible CREs, which may be appropriate for the enterprise or situation?  Are there known conflicts with critical applications?  Are any superseded?</a:t>
            </a:r>
          </a:p>
          <a:p>
            <a:pPr lvl="4"/>
            <a:endParaRPr lang="en-US" dirty="0" smtClean="0"/>
          </a:p>
          <a:p>
            <a:r>
              <a:rPr lang="en-US" dirty="0" smtClean="0"/>
              <a:t>Order of Remediation Operations</a:t>
            </a:r>
          </a:p>
          <a:p>
            <a:pPr lvl="1"/>
            <a:r>
              <a:rPr lang="en-US" dirty="0" smtClean="0"/>
              <a:t>Are there pre- or post-remediation steps that must be taken?</a:t>
            </a:r>
          </a:p>
          <a:p>
            <a:pPr lvl="4"/>
            <a:endParaRPr lang="en-US" dirty="0" smtClean="0"/>
          </a:p>
          <a:p>
            <a:r>
              <a:rPr lang="en-US" dirty="0" smtClean="0"/>
              <a:t>Localized Remediation Details</a:t>
            </a:r>
          </a:p>
          <a:p>
            <a:pPr lvl="1"/>
            <a:r>
              <a:rPr lang="en-US" dirty="0" smtClean="0"/>
              <a:t>Specify organization-specific information about CREs</a:t>
            </a:r>
            <a:endParaRPr lang="en-US" dirty="0"/>
          </a:p>
        </p:txBody>
      </p:sp>
      <p:sp>
        <p:nvSpPr>
          <p:cNvPr id="3" name="Title 2"/>
          <p:cNvSpPr>
            <a:spLocks noGrp="1"/>
          </p:cNvSpPr>
          <p:nvPr>
            <p:ph type="title"/>
          </p:nvPr>
        </p:nvSpPr>
        <p:spPr/>
        <p:txBody>
          <a:bodyPr/>
          <a:lstStyle/>
          <a:p>
            <a:r>
              <a:rPr lang="en-US" dirty="0" smtClean="0"/>
              <a:t>ERI Use Cases</a:t>
            </a:r>
            <a:endParaRPr lang="en-US" dirty="0"/>
          </a:p>
        </p:txBody>
      </p:sp>
      <p:sp>
        <p:nvSpPr>
          <p:cNvPr id="5" name="Slide Number Placeholder 4"/>
          <p:cNvSpPr>
            <a:spLocks noGrp="1"/>
          </p:cNvSpPr>
          <p:nvPr>
            <p:ph type="sldNum" sz="quarter" idx="12"/>
          </p:nvPr>
        </p:nvSpPr>
        <p:spPr/>
        <p:txBody>
          <a:bodyPr/>
          <a:lstStyle/>
          <a:p>
            <a:pPr>
              <a:defRPr/>
            </a:pPr>
            <a:fld id="{A6D30AE4-5F55-4706-B005-A4B65AFDEA67}"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Western Hemisphere">
  <a:themeElements>
    <a:clrScheme name="1_Western Hemisphere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fontScheme name="1_Western Hemispher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Western Hemisphere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Western Hemisphere">
  <a:themeElements>
    <a:clrScheme name="4_Western Hemisphere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fontScheme name="4_Western Hemispher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Western Hemisphere 1">
        <a:dk1>
          <a:srgbClr val="000000"/>
        </a:dk1>
        <a:lt1>
          <a:srgbClr val="FFFFFF"/>
        </a:lt1>
        <a:dk2>
          <a:srgbClr val="04617B"/>
        </a:dk2>
        <a:lt2>
          <a:srgbClr val="DBF5F9"/>
        </a:lt2>
        <a:accent1>
          <a:srgbClr val="0F6FC6"/>
        </a:accent1>
        <a:accent2>
          <a:srgbClr val="009DD9"/>
        </a:accent2>
        <a:accent3>
          <a:srgbClr val="FFFFFF"/>
        </a:accent3>
        <a:accent4>
          <a:srgbClr val="000000"/>
        </a:accent4>
        <a:accent5>
          <a:srgbClr val="AABBDF"/>
        </a:accent5>
        <a:accent6>
          <a:srgbClr val="008EC4"/>
        </a:accent6>
        <a:hlink>
          <a:srgbClr val="E2D700"/>
        </a:hlink>
        <a:folHlink>
          <a:srgbClr val="85DFD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4-languages</Template>
  <TotalTime>4318</TotalTime>
  <Words>2436</Words>
  <Application>Microsoft Office PowerPoint</Application>
  <PresentationFormat>On-screen Show (4:3)</PresentationFormat>
  <Paragraphs>326</Paragraphs>
  <Slides>32</Slides>
  <Notes>0</Notes>
  <HiddenSlides>0</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1_Western Hemisphere</vt:lpstr>
      <vt:lpstr>4_Western Hemisphere</vt:lpstr>
      <vt:lpstr>Common Remediation Enumeration &amp; Extended Remediation Information: Technical Issues</vt:lpstr>
      <vt:lpstr>Introduction</vt:lpstr>
      <vt:lpstr>Definitions</vt:lpstr>
      <vt:lpstr>Definitions continued</vt:lpstr>
      <vt:lpstr>CRE, ERI, and Remediation Workflows</vt:lpstr>
      <vt:lpstr>Introduction to CRE</vt:lpstr>
      <vt:lpstr>CRE Entry Contents</vt:lpstr>
      <vt:lpstr>Extended Remediation Information (ERI)</vt:lpstr>
      <vt:lpstr>ERI Use Cases</vt:lpstr>
      <vt:lpstr>CRE Entry Example</vt:lpstr>
      <vt:lpstr>ERI Record Example</vt:lpstr>
      <vt:lpstr>Introduction to CRE Content Decisions</vt:lpstr>
      <vt:lpstr>CD.1 Security Relevant System State Change (Scope)</vt:lpstr>
      <vt:lpstr>CD.2 Remediation Completeness (Include)</vt:lpstr>
      <vt:lpstr>CD.3 Remediations are Platform-Specific</vt:lpstr>
      <vt:lpstr>CD.4 Method &amp; Effect (SPLIT)</vt:lpstr>
      <vt:lpstr>CD.4.1 Method Location (SPLIT)</vt:lpstr>
      <vt:lpstr>CD.4.2 Specific Method Implementation (MERGE)</vt:lpstr>
      <vt:lpstr>CD.4.3 Immediacy of Effect (SPLIT)</vt:lpstr>
      <vt:lpstr>CD.4.4 Permanence of Effect (Include, SPLIT)</vt:lpstr>
      <vt:lpstr>CD.4.5 Scope of Effect (SPLIT)</vt:lpstr>
      <vt:lpstr>CD.5 Different Parameter Values (MERGE)</vt:lpstr>
      <vt:lpstr>Parameters</vt:lpstr>
      <vt:lpstr>Parameters: System Object vs. Characteristics</vt:lpstr>
      <vt:lpstr>Parameters: Conceptual vs. Literal</vt:lpstr>
      <vt:lpstr>Parameters: Simple vs. Complex</vt:lpstr>
      <vt:lpstr>Parameters vs. Options</vt:lpstr>
      <vt:lpstr>Parameters: Other Thoughts</vt:lpstr>
      <vt:lpstr>System Defaults vs. Customized Settings</vt:lpstr>
      <vt:lpstr>Operational Impacts or Side Effects</vt:lpstr>
      <vt:lpstr>Platforms</vt:lpstr>
      <vt:lpstr>Stay Involved!</vt:lpstr>
    </vt:vector>
  </TitlesOfParts>
  <Company>The MITRE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Identifying Remediation Options and Tracking Extended Information: Technical Issues</dc:title>
  <dc:creator>Matthew N. Wojcik</dc:creator>
  <cp:keywords>CRE, ERI, ERD, SCAP, remediation, information security</cp:keywords>
  <dc:description/>
  <cp:lastModifiedBy>Administrator</cp:lastModifiedBy>
  <cp:revision>146</cp:revision>
  <dcterms:created xsi:type="dcterms:W3CDTF">2010-02-24T12:07:20Z</dcterms:created>
  <dcterms:modified xsi:type="dcterms:W3CDTF">2010-06-15T12:18:21Z</dcterms:modified>
</cp:coreProperties>
</file>